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75" r:id="rId3"/>
    <p:sldId id="276" r:id="rId4"/>
    <p:sldId id="277" r:id="rId5"/>
    <p:sldId id="278" r:id="rId6"/>
    <p:sldId id="284" r:id="rId7"/>
    <p:sldId id="282" r:id="rId8"/>
    <p:sldId id="285" r:id="rId9"/>
    <p:sldId id="280" r:id="rId10"/>
    <p:sldId id="260" r:id="rId11"/>
    <p:sldId id="262" r:id="rId12"/>
    <p:sldId id="286" r:id="rId13"/>
    <p:sldId id="289" r:id="rId14"/>
    <p:sldId id="273" r:id="rId15"/>
    <p:sldId id="288" r:id="rId16"/>
    <p:sldId id="270" r:id="rId17"/>
    <p:sldId id="290" r:id="rId18"/>
    <p:sldId id="281"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imin Zhu" initials="GZ" lastIdx="1" clrIdx="0">
    <p:extLst>
      <p:ext uri="{19B8F6BF-5375-455C-9EA6-DF929625EA0E}">
        <p15:presenceInfo xmlns:p15="http://schemas.microsoft.com/office/powerpoint/2012/main" userId="Guimin Zh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834" autoAdjust="0"/>
  </p:normalViewPr>
  <p:slideViewPr>
    <p:cSldViewPr snapToGrid="0">
      <p:cViewPr varScale="1">
        <p:scale>
          <a:sx n="103" d="100"/>
          <a:sy n="103" d="100"/>
        </p:scale>
        <p:origin x="87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F22054-9FD0-4963-8A22-41DDFAFE802A}" type="datetimeFigureOut">
              <a:rPr lang="en-US" smtClean="0"/>
              <a:t>12/6/2020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4DE4E8-B0E9-401B-B107-E1E89FC9BD46}" type="slidenum">
              <a:rPr lang="en-US" smtClean="0"/>
              <a:t>‹#›</a:t>
            </a:fld>
            <a:endParaRPr lang="en-US"/>
          </a:p>
        </p:txBody>
      </p:sp>
    </p:spTree>
    <p:extLst>
      <p:ext uri="{BB962C8B-B14F-4D97-AF65-F5344CB8AC3E}">
        <p14:creationId xmlns:p14="http://schemas.microsoft.com/office/powerpoint/2010/main" val="4279350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Cases: the flat curve during the mid-June to mid-July period indicates low increases, but after that, the situation seems to be getting worse. The August period seems to be the second wave (and we are currently in the third wave).</a:t>
            </a:r>
          </a:p>
        </p:txBody>
      </p:sp>
      <p:sp>
        <p:nvSpPr>
          <p:cNvPr id="4" name="Slide Number Placeholder 3"/>
          <p:cNvSpPr>
            <a:spLocks noGrp="1"/>
          </p:cNvSpPr>
          <p:nvPr>
            <p:ph type="sldNum" sz="quarter" idx="5"/>
          </p:nvPr>
        </p:nvSpPr>
        <p:spPr/>
        <p:txBody>
          <a:bodyPr/>
          <a:lstStyle/>
          <a:p>
            <a:fld id="{244DE4E8-B0E9-401B-B107-E1E89FC9BD46}" type="slidenum">
              <a:rPr lang="en-US" smtClean="0"/>
              <a:t>9</a:t>
            </a:fld>
            <a:endParaRPr lang="en-US"/>
          </a:p>
        </p:txBody>
      </p:sp>
    </p:spTree>
    <p:extLst>
      <p:ext uri="{BB962C8B-B14F-4D97-AF65-F5344CB8AC3E}">
        <p14:creationId xmlns:p14="http://schemas.microsoft.com/office/powerpoint/2010/main" val="793706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wonder Prince George’s county ranks at the top, followed by Montgomery county.</a:t>
            </a:r>
          </a:p>
        </p:txBody>
      </p:sp>
      <p:sp>
        <p:nvSpPr>
          <p:cNvPr id="4" name="Slide Number Placeholder 3"/>
          <p:cNvSpPr>
            <a:spLocks noGrp="1"/>
          </p:cNvSpPr>
          <p:nvPr>
            <p:ph type="sldNum" sz="quarter" idx="5"/>
          </p:nvPr>
        </p:nvSpPr>
        <p:spPr/>
        <p:txBody>
          <a:bodyPr/>
          <a:lstStyle/>
          <a:p>
            <a:fld id="{244DE4E8-B0E9-401B-B107-E1E89FC9BD46}" type="slidenum">
              <a:rPr lang="en-US" smtClean="0"/>
              <a:t>10</a:t>
            </a:fld>
            <a:endParaRPr lang="en-US"/>
          </a:p>
        </p:txBody>
      </p:sp>
    </p:spTree>
    <p:extLst>
      <p:ext uri="{BB962C8B-B14F-4D97-AF65-F5344CB8AC3E}">
        <p14:creationId xmlns:p14="http://schemas.microsoft.com/office/powerpoint/2010/main" val="3092659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animation of how the cases at zip code level evolved, starting from 04/12 and using 14 days as intervals.</a:t>
            </a:r>
          </a:p>
        </p:txBody>
      </p:sp>
      <p:sp>
        <p:nvSpPr>
          <p:cNvPr id="4" name="Slide Number Placeholder 3"/>
          <p:cNvSpPr>
            <a:spLocks noGrp="1"/>
          </p:cNvSpPr>
          <p:nvPr>
            <p:ph type="sldNum" sz="quarter" idx="5"/>
          </p:nvPr>
        </p:nvSpPr>
        <p:spPr/>
        <p:txBody>
          <a:bodyPr/>
          <a:lstStyle/>
          <a:p>
            <a:fld id="{244DE4E8-B0E9-401B-B107-E1E89FC9BD46}" type="slidenum">
              <a:rPr lang="en-US" smtClean="0"/>
              <a:t>11</a:t>
            </a:fld>
            <a:endParaRPr lang="en-US"/>
          </a:p>
        </p:txBody>
      </p:sp>
    </p:spTree>
    <p:extLst>
      <p:ext uri="{BB962C8B-B14F-4D97-AF65-F5344CB8AC3E}">
        <p14:creationId xmlns:p14="http://schemas.microsoft.com/office/powerpoint/2010/main" val="2110721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Distance to hospitals: representing hospital accessibility</a:t>
            </a:r>
          </a:p>
          <a:p>
            <a:endParaRPr lang="en-US" dirty="0"/>
          </a:p>
          <a:p>
            <a:r>
              <a:rPr lang="en-US" dirty="0"/>
              <a:t>Fortunately, there is no high-high (long distance to hospital and high case number)</a:t>
            </a:r>
          </a:p>
        </p:txBody>
      </p:sp>
      <p:sp>
        <p:nvSpPr>
          <p:cNvPr id="4" name="Slide Number Placeholder 3"/>
          <p:cNvSpPr>
            <a:spLocks noGrp="1"/>
          </p:cNvSpPr>
          <p:nvPr>
            <p:ph type="sldNum" sz="quarter" idx="5"/>
          </p:nvPr>
        </p:nvSpPr>
        <p:spPr/>
        <p:txBody>
          <a:bodyPr/>
          <a:lstStyle/>
          <a:p>
            <a:fld id="{244DE4E8-B0E9-401B-B107-E1E89FC9BD46}" type="slidenum">
              <a:rPr lang="en-US" smtClean="0"/>
              <a:t>12</a:t>
            </a:fld>
            <a:endParaRPr lang="en-US"/>
          </a:p>
        </p:txBody>
      </p:sp>
    </p:spTree>
    <p:extLst>
      <p:ext uri="{BB962C8B-B14F-4D97-AF65-F5344CB8AC3E}">
        <p14:creationId xmlns:p14="http://schemas.microsoft.com/office/powerpoint/2010/main" val="763037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the first period has more cases. The second period shows less cases and less hotspots</a:t>
            </a:r>
          </a:p>
          <a:p>
            <a:endParaRPr lang="en-US" dirty="0"/>
          </a:p>
        </p:txBody>
      </p:sp>
      <p:sp>
        <p:nvSpPr>
          <p:cNvPr id="4" name="Slide Number Placeholder 3"/>
          <p:cNvSpPr>
            <a:spLocks noGrp="1"/>
          </p:cNvSpPr>
          <p:nvPr>
            <p:ph type="sldNum" sz="quarter" idx="5"/>
          </p:nvPr>
        </p:nvSpPr>
        <p:spPr/>
        <p:txBody>
          <a:bodyPr/>
          <a:lstStyle/>
          <a:p>
            <a:fld id="{244DE4E8-B0E9-401B-B107-E1E89FC9BD46}" type="slidenum">
              <a:rPr lang="en-US" smtClean="0"/>
              <a:t>13</a:t>
            </a:fld>
            <a:endParaRPr lang="en-US"/>
          </a:p>
        </p:txBody>
      </p:sp>
    </p:spTree>
    <p:extLst>
      <p:ext uri="{BB962C8B-B14F-4D97-AF65-F5344CB8AC3E}">
        <p14:creationId xmlns:p14="http://schemas.microsoft.com/office/powerpoint/2010/main" val="916790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Hotspots: clustered -&gt; 5 separate locations</a:t>
            </a:r>
          </a:p>
        </p:txBody>
      </p:sp>
      <p:sp>
        <p:nvSpPr>
          <p:cNvPr id="4" name="Slide Number Placeholder 3"/>
          <p:cNvSpPr>
            <a:spLocks noGrp="1"/>
          </p:cNvSpPr>
          <p:nvPr>
            <p:ph type="sldNum" sz="quarter" idx="5"/>
          </p:nvPr>
        </p:nvSpPr>
        <p:spPr/>
        <p:txBody>
          <a:bodyPr/>
          <a:lstStyle/>
          <a:p>
            <a:fld id="{244DE4E8-B0E9-401B-B107-E1E89FC9BD46}" type="slidenum">
              <a:rPr lang="en-US" smtClean="0"/>
              <a:t>14</a:t>
            </a:fld>
            <a:endParaRPr lang="en-US"/>
          </a:p>
        </p:txBody>
      </p:sp>
    </p:spTree>
    <p:extLst>
      <p:ext uri="{BB962C8B-B14F-4D97-AF65-F5344CB8AC3E}">
        <p14:creationId xmlns:p14="http://schemas.microsoft.com/office/powerpoint/2010/main" val="3298134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p-values are not significant</a:t>
            </a:r>
          </a:p>
        </p:txBody>
      </p:sp>
      <p:sp>
        <p:nvSpPr>
          <p:cNvPr id="4" name="Slide Number Placeholder 3"/>
          <p:cNvSpPr>
            <a:spLocks noGrp="1"/>
          </p:cNvSpPr>
          <p:nvPr>
            <p:ph type="sldNum" sz="quarter" idx="5"/>
          </p:nvPr>
        </p:nvSpPr>
        <p:spPr/>
        <p:txBody>
          <a:bodyPr/>
          <a:lstStyle/>
          <a:p>
            <a:fld id="{244DE4E8-B0E9-401B-B107-E1E89FC9BD46}" type="slidenum">
              <a:rPr lang="en-US" smtClean="0"/>
              <a:t>15</a:t>
            </a:fld>
            <a:endParaRPr lang="en-US"/>
          </a:p>
        </p:txBody>
      </p:sp>
    </p:spTree>
    <p:extLst>
      <p:ext uri="{BB962C8B-B14F-4D97-AF65-F5344CB8AC3E}">
        <p14:creationId xmlns:p14="http://schemas.microsoft.com/office/powerpoint/2010/main" val="4030566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R-squared: 0.7703, 0.4586 RMSE: 13.12, 21.71 MAE: 9.65, 15.81</a:t>
            </a:r>
          </a:p>
          <a:p>
            <a:r>
              <a:rPr lang="en-US" sz="1200" b="0" i="0" kern="1200" dirty="0">
                <a:solidFill>
                  <a:schemeClr val="tx1"/>
                </a:solidFill>
                <a:effectLst/>
                <a:latin typeface="+mn-lt"/>
                <a:ea typeface="+mn-ea"/>
                <a:cs typeface="+mn-cs"/>
              </a:rPr>
              <a:t>R-squared: 0.8206, 0.3893 RMSE: 6.00, 10.17 MAE: 4.48, 8.01</a:t>
            </a:r>
            <a:endParaRPr lang="en-US" dirty="0"/>
          </a:p>
          <a:p>
            <a:endParaRPr lang="en-US" dirty="0"/>
          </a:p>
          <a:p>
            <a:r>
              <a:rPr lang="en-US" dirty="0"/>
              <a:t>Both top: median household income, white, unemployment rate, black, uninsured</a:t>
            </a:r>
          </a:p>
          <a:p>
            <a:endParaRPr lang="en-US" dirty="0"/>
          </a:p>
          <a:p>
            <a:r>
              <a:rPr lang="en-US" dirty="0"/>
              <a:t>Going down: other</a:t>
            </a:r>
          </a:p>
          <a:p>
            <a:r>
              <a:rPr lang="en-US" dirty="0"/>
              <a:t>Going up: 0-19</a:t>
            </a:r>
          </a:p>
        </p:txBody>
      </p:sp>
      <p:sp>
        <p:nvSpPr>
          <p:cNvPr id="4" name="Slide Number Placeholder 3"/>
          <p:cNvSpPr>
            <a:spLocks noGrp="1"/>
          </p:cNvSpPr>
          <p:nvPr>
            <p:ph type="sldNum" sz="quarter" idx="5"/>
          </p:nvPr>
        </p:nvSpPr>
        <p:spPr/>
        <p:txBody>
          <a:bodyPr/>
          <a:lstStyle/>
          <a:p>
            <a:fld id="{244DE4E8-B0E9-401B-B107-E1E89FC9BD46}" type="slidenum">
              <a:rPr lang="en-US" smtClean="0"/>
              <a:t>16</a:t>
            </a:fld>
            <a:endParaRPr lang="en-US"/>
          </a:p>
        </p:txBody>
      </p:sp>
    </p:spTree>
    <p:extLst>
      <p:ext uri="{BB962C8B-B14F-4D97-AF65-F5344CB8AC3E}">
        <p14:creationId xmlns:p14="http://schemas.microsoft.com/office/powerpoint/2010/main" val="1436381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B7474-8C56-4613-9D58-295C1752B72A}"/>
              </a:ext>
            </a:extLst>
          </p:cNvPr>
          <p:cNvSpPr>
            <a:spLocks noGrp="1"/>
          </p:cNvSpPr>
          <p:nvPr>
            <p:ph type="ctrTitle"/>
          </p:nvPr>
        </p:nvSpPr>
        <p:spPr>
          <a:xfrm>
            <a:off x="1524000" y="1122363"/>
            <a:ext cx="9144000" cy="2387600"/>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FA95917F-D5FA-461D-B8FD-70D599FEED08}"/>
              </a:ext>
            </a:extLst>
          </p:cNvPr>
          <p:cNvSpPr>
            <a:spLocks noGrp="1"/>
          </p:cNvSpPr>
          <p:nvPr>
            <p:ph type="subTitle" idx="1"/>
          </p:nvPr>
        </p:nvSpPr>
        <p:spPr>
          <a:xfrm>
            <a:off x="1524000" y="3602038"/>
            <a:ext cx="9144000" cy="16557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816CE0A-A7E8-4B26-A88C-BE3622200320}"/>
              </a:ext>
            </a:extLst>
          </p:cNvPr>
          <p:cNvSpPr>
            <a:spLocks noGrp="1"/>
          </p:cNvSpPr>
          <p:nvPr>
            <p:ph type="dt" sz="half" idx="10"/>
          </p:nvPr>
        </p:nvSpPr>
        <p:spPr/>
        <p:txBody>
          <a:bodyPr/>
          <a:lstStyle/>
          <a:p>
            <a:fld id="{FE9A9863-55A8-4917-8CA4-32992081C5E1}" type="datetimeFigureOut">
              <a:rPr lang="en-US" smtClean="0"/>
              <a:t>12/6/2020</a:t>
            </a:fld>
            <a:endParaRPr lang="en-US"/>
          </a:p>
        </p:txBody>
      </p:sp>
      <p:sp>
        <p:nvSpPr>
          <p:cNvPr id="5" name="Footer Placeholder 4">
            <a:extLst>
              <a:ext uri="{FF2B5EF4-FFF2-40B4-BE49-F238E27FC236}">
                <a16:creationId xmlns:a16="http://schemas.microsoft.com/office/drawing/2014/main" id="{E0E76B29-573E-4019-BCC9-09A1E1F0B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185C4E-01C8-4471-9BA5-C1DF6C81E72B}"/>
              </a:ext>
            </a:extLst>
          </p:cNvPr>
          <p:cNvSpPr>
            <a:spLocks noGrp="1"/>
          </p:cNvSpPr>
          <p:nvPr>
            <p:ph type="sldNum" sz="quarter" idx="12"/>
          </p:nvPr>
        </p:nvSpPr>
        <p:spPr/>
        <p:txBody>
          <a:bodyPr/>
          <a:lstStyle/>
          <a:p>
            <a:fld id="{66891DEA-DE18-4E46-A50B-280769BB6178}" type="slidenum">
              <a:rPr lang="en-US" smtClean="0"/>
              <a:t>‹#›</a:t>
            </a:fld>
            <a:endParaRPr lang="en-US"/>
          </a:p>
        </p:txBody>
      </p:sp>
    </p:spTree>
    <p:extLst>
      <p:ext uri="{BB962C8B-B14F-4D97-AF65-F5344CB8AC3E}">
        <p14:creationId xmlns:p14="http://schemas.microsoft.com/office/powerpoint/2010/main" val="3279981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5BA28-6265-4F5C-AD88-8792232D40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B0F014-379D-44C1-83FC-06AC35B258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A259E0-A30B-4649-BD12-CD2106C67CA7}"/>
              </a:ext>
            </a:extLst>
          </p:cNvPr>
          <p:cNvSpPr>
            <a:spLocks noGrp="1"/>
          </p:cNvSpPr>
          <p:nvPr>
            <p:ph type="dt" sz="half" idx="10"/>
          </p:nvPr>
        </p:nvSpPr>
        <p:spPr/>
        <p:txBody>
          <a:bodyPr/>
          <a:lstStyle/>
          <a:p>
            <a:fld id="{FE9A9863-55A8-4917-8CA4-32992081C5E1}" type="datetimeFigureOut">
              <a:rPr lang="en-US" smtClean="0"/>
              <a:t>12/6/2020</a:t>
            </a:fld>
            <a:endParaRPr lang="en-US"/>
          </a:p>
        </p:txBody>
      </p:sp>
      <p:sp>
        <p:nvSpPr>
          <p:cNvPr id="5" name="Footer Placeholder 4">
            <a:extLst>
              <a:ext uri="{FF2B5EF4-FFF2-40B4-BE49-F238E27FC236}">
                <a16:creationId xmlns:a16="http://schemas.microsoft.com/office/drawing/2014/main" id="{19C45F3C-2A04-4B29-92E8-EB63F2AB67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F7FACF-1652-41D9-808B-B1F2B8583C27}"/>
              </a:ext>
            </a:extLst>
          </p:cNvPr>
          <p:cNvSpPr>
            <a:spLocks noGrp="1"/>
          </p:cNvSpPr>
          <p:nvPr>
            <p:ph type="sldNum" sz="quarter" idx="12"/>
          </p:nvPr>
        </p:nvSpPr>
        <p:spPr/>
        <p:txBody>
          <a:bodyPr/>
          <a:lstStyle/>
          <a:p>
            <a:fld id="{66891DEA-DE18-4E46-A50B-280769BB6178}" type="slidenum">
              <a:rPr lang="en-US" smtClean="0"/>
              <a:t>‹#›</a:t>
            </a:fld>
            <a:endParaRPr lang="en-US"/>
          </a:p>
        </p:txBody>
      </p:sp>
    </p:spTree>
    <p:extLst>
      <p:ext uri="{BB962C8B-B14F-4D97-AF65-F5344CB8AC3E}">
        <p14:creationId xmlns:p14="http://schemas.microsoft.com/office/powerpoint/2010/main" val="1644839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523145-E6E8-43EB-9818-B7A71DD60E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10EA0A-EFAC-4CA7-97E4-079299B1DC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7A6F5A-CFC0-4998-A387-D7DD6453F3AD}"/>
              </a:ext>
            </a:extLst>
          </p:cNvPr>
          <p:cNvSpPr>
            <a:spLocks noGrp="1"/>
          </p:cNvSpPr>
          <p:nvPr>
            <p:ph type="dt" sz="half" idx="10"/>
          </p:nvPr>
        </p:nvSpPr>
        <p:spPr/>
        <p:txBody>
          <a:bodyPr/>
          <a:lstStyle/>
          <a:p>
            <a:fld id="{FE9A9863-55A8-4917-8CA4-32992081C5E1}" type="datetimeFigureOut">
              <a:rPr lang="en-US" smtClean="0"/>
              <a:t>12/6/2020</a:t>
            </a:fld>
            <a:endParaRPr lang="en-US"/>
          </a:p>
        </p:txBody>
      </p:sp>
      <p:sp>
        <p:nvSpPr>
          <p:cNvPr id="5" name="Footer Placeholder 4">
            <a:extLst>
              <a:ext uri="{FF2B5EF4-FFF2-40B4-BE49-F238E27FC236}">
                <a16:creationId xmlns:a16="http://schemas.microsoft.com/office/drawing/2014/main" id="{1729C7AE-3398-4348-A0C9-7C1BD0BDA6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68369C-1F2B-4736-BDCA-1C3AEC658DB2}"/>
              </a:ext>
            </a:extLst>
          </p:cNvPr>
          <p:cNvSpPr>
            <a:spLocks noGrp="1"/>
          </p:cNvSpPr>
          <p:nvPr>
            <p:ph type="sldNum" sz="quarter" idx="12"/>
          </p:nvPr>
        </p:nvSpPr>
        <p:spPr/>
        <p:txBody>
          <a:bodyPr/>
          <a:lstStyle/>
          <a:p>
            <a:fld id="{66891DEA-DE18-4E46-A50B-280769BB6178}" type="slidenum">
              <a:rPr lang="en-US" smtClean="0"/>
              <a:t>‹#›</a:t>
            </a:fld>
            <a:endParaRPr lang="en-US"/>
          </a:p>
        </p:txBody>
      </p:sp>
    </p:spTree>
    <p:extLst>
      <p:ext uri="{BB962C8B-B14F-4D97-AF65-F5344CB8AC3E}">
        <p14:creationId xmlns:p14="http://schemas.microsoft.com/office/powerpoint/2010/main" val="1837858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8C868-E0B6-4FAF-BF55-BD8C0EDA2482}"/>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57FB9573-359B-4700-AD74-BFBA08464765}"/>
              </a:ext>
            </a:extLst>
          </p:cNvPr>
          <p:cNvSpPr>
            <a:spLocks noGrp="1"/>
          </p:cNvSpPr>
          <p:nvPr>
            <p:ph idx="1"/>
          </p:nvPr>
        </p:nvSpPr>
        <p:spPr/>
        <p:txBody>
          <a:bodyPr>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CD7B9AB-089C-4456-B88E-D66841E54868}"/>
              </a:ext>
            </a:extLst>
          </p:cNvPr>
          <p:cNvSpPr>
            <a:spLocks noGrp="1"/>
          </p:cNvSpPr>
          <p:nvPr>
            <p:ph type="dt" sz="half" idx="10"/>
          </p:nvPr>
        </p:nvSpPr>
        <p:spPr/>
        <p:txBody>
          <a:bodyPr/>
          <a:lstStyle/>
          <a:p>
            <a:fld id="{FE9A9863-55A8-4917-8CA4-32992081C5E1}" type="datetimeFigureOut">
              <a:rPr lang="en-US" smtClean="0"/>
              <a:t>12/6/2020</a:t>
            </a:fld>
            <a:endParaRPr lang="en-US"/>
          </a:p>
        </p:txBody>
      </p:sp>
      <p:sp>
        <p:nvSpPr>
          <p:cNvPr id="5" name="Footer Placeholder 4">
            <a:extLst>
              <a:ext uri="{FF2B5EF4-FFF2-40B4-BE49-F238E27FC236}">
                <a16:creationId xmlns:a16="http://schemas.microsoft.com/office/drawing/2014/main" id="{C896CE89-50A7-4984-814C-804DB73393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1D0BC-228E-4FEB-A7C1-B572768FE2C2}"/>
              </a:ext>
            </a:extLst>
          </p:cNvPr>
          <p:cNvSpPr>
            <a:spLocks noGrp="1"/>
          </p:cNvSpPr>
          <p:nvPr>
            <p:ph type="sldNum" sz="quarter" idx="12"/>
          </p:nvPr>
        </p:nvSpPr>
        <p:spPr/>
        <p:txBody>
          <a:bodyPr/>
          <a:lstStyle/>
          <a:p>
            <a:fld id="{66891DEA-DE18-4E46-A50B-280769BB6178}" type="slidenum">
              <a:rPr lang="en-US" smtClean="0"/>
              <a:t>‹#›</a:t>
            </a:fld>
            <a:endParaRPr lang="en-US"/>
          </a:p>
        </p:txBody>
      </p:sp>
    </p:spTree>
    <p:extLst>
      <p:ext uri="{BB962C8B-B14F-4D97-AF65-F5344CB8AC3E}">
        <p14:creationId xmlns:p14="http://schemas.microsoft.com/office/powerpoint/2010/main" val="614092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D560-0FE7-460B-8A7C-D4BAA024EF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B60DD9-A99B-4BD5-9652-A337027078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472EE8-71BF-4E9B-83F2-145ACCB6E128}"/>
              </a:ext>
            </a:extLst>
          </p:cNvPr>
          <p:cNvSpPr>
            <a:spLocks noGrp="1"/>
          </p:cNvSpPr>
          <p:nvPr>
            <p:ph type="dt" sz="half" idx="10"/>
          </p:nvPr>
        </p:nvSpPr>
        <p:spPr/>
        <p:txBody>
          <a:bodyPr/>
          <a:lstStyle/>
          <a:p>
            <a:fld id="{FE9A9863-55A8-4917-8CA4-32992081C5E1}" type="datetimeFigureOut">
              <a:rPr lang="en-US" smtClean="0"/>
              <a:t>12/6/2020</a:t>
            </a:fld>
            <a:endParaRPr lang="en-US"/>
          </a:p>
        </p:txBody>
      </p:sp>
      <p:sp>
        <p:nvSpPr>
          <p:cNvPr id="5" name="Footer Placeholder 4">
            <a:extLst>
              <a:ext uri="{FF2B5EF4-FFF2-40B4-BE49-F238E27FC236}">
                <a16:creationId xmlns:a16="http://schemas.microsoft.com/office/drawing/2014/main" id="{3734EAFD-6C08-4788-8B03-F95572560E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C277F-8544-4E2D-A7D8-47BF3EF9978D}"/>
              </a:ext>
            </a:extLst>
          </p:cNvPr>
          <p:cNvSpPr>
            <a:spLocks noGrp="1"/>
          </p:cNvSpPr>
          <p:nvPr>
            <p:ph type="sldNum" sz="quarter" idx="12"/>
          </p:nvPr>
        </p:nvSpPr>
        <p:spPr/>
        <p:txBody>
          <a:bodyPr/>
          <a:lstStyle/>
          <a:p>
            <a:fld id="{66891DEA-DE18-4E46-A50B-280769BB6178}" type="slidenum">
              <a:rPr lang="en-US" smtClean="0"/>
              <a:t>‹#›</a:t>
            </a:fld>
            <a:endParaRPr lang="en-US"/>
          </a:p>
        </p:txBody>
      </p:sp>
    </p:spTree>
    <p:extLst>
      <p:ext uri="{BB962C8B-B14F-4D97-AF65-F5344CB8AC3E}">
        <p14:creationId xmlns:p14="http://schemas.microsoft.com/office/powerpoint/2010/main" val="3041631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DC655-3E49-4CD2-876F-6DBBA458B6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44E9D-1514-4333-A54C-7DF6B76C46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4F1BB2-B0C7-4C4B-A388-58E11F0401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C0AC8C-4981-40ED-AA49-25FC8FF7D788}"/>
              </a:ext>
            </a:extLst>
          </p:cNvPr>
          <p:cNvSpPr>
            <a:spLocks noGrp="1"/>
          </p:cNvSpPr>
          <p:nvPr>
            <p:ph type="dt" sz="half" idx="10"/>
          </p:nvPr>
        </p:nvSpPr>
        <p:spPr/>
        <p:txBody>
          <a:bodyPr/>
          <a:lstStyle/>
          <a:p>
            <a:fld id="{FE9A9863-55A8-4917-8CA4-32992081C5E1}" type="datetimeFigureOut">
              <a:rPr lang="en-US" smtClean="0"/>
              <a:t>12/6/2020</a:t>
            </a:fld>
            <a:endParaRPr lang="en-US"/>
          </a:p>
        </p:txBody>
      </p:sp>
      <p:sp>
        <p:nvSpPr>
          <p:cNvPr id="6" name="Footer Placeholder 5">
            <a:extLst>
              <a:ext uri="{FF2B5EF4-FFF2-40B4-BE49-F238E27FC236}">
                <a16:creationId xmlns:a16="http://schemas.microsoft.com/office/drawing/2014/main" id="{9B5BDC7A-31C0-47E1-B534-B3ACA4D0C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86B2D0-A5E6-4EB5-A947-893D7CAE5C3D}"/>
              </a:ext>
            </a:extLst>
          </p:cNvPr>
          <p:cNvSpPr>
            <a:spLocks noGrp="1"/>
          </p:cNvSpPr>
          <p:nvPr>
            <p:ph type="sldNum" sz="quarter" idx="12"/>
          </p:nvPr>
        </p:nvSpPr>
        <p:spPr/>
        <p:txBody>
          <a:bodyPr/>
          <a:lstStyle/>
          <a:p>
            <a:fld id="{66891DEA-DE18-4E46-A50B-280769BB6178}" type="slidenum">
              <a:rPr lang="en-US" smtClean="0"/>
              <a:t>‹#›</a:t>
            </a:fld>
            <a:endParaRPr lang="en-US"/>
          </a:p>
        </p:txBody>
      </p:sp>
    </p:spTree>
    <p:extLst>
      <p:ext uri="{BB962C8B-B14F-4D97-AF65-F5344CB8AC3E}">
        <p14:creationId xmlns:p14="http://schemas.microsoft.com/office/powerpoint/2010/main" val="1390666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A48DC-4DD5-4186-80A4-4D234877DB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689D7F-E587-43CB-BAE6-822E86DBAA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FF18E-E966-42B5-BD3D-29F2824481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01902E-0B19-48A0-B623-4F0B9CEE2F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E83BD9-0AA0-444A-96B1-FB2C6EB9D6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8419B0-E339-4102-BACE-7A93F9E524FD}"/>
              </a:ext>
            </a:extLst>
          </p:cNvPr>
          <p:cNvSpPr>
            <a:spLocks noGrp="1"/>
          </p:cNvSpPr>
          <p:nvPr>
            <p:ph type="dt" sz="half" idx="10"/>
          </p:nvPr>
        </p:nvSpPr>
        <p:spPr/>
        <p:txBody>
          <a:bodyPr/>
          <a:lstStyle/>
          <a:p>
            <a:fld id="{FE9A9863-55A8-4917-8CA4-32992081C5E1}" type="datetimeFigureOut">
              <a:rPr lang="en-US" smtClean="0"/>
              <a:t>12/6/2020</a:t>
            </a:fld>
            <a:endParaRPr lang="en-US"/>
          </a:p>
        </p:txBody>
      </p:sp>
      <p:sp>
        <p:nvSpPr>
          <p:cNvPr id="8" name="Footer Placeholder 7">
            <a:extLst>
              <a:ext uri="{FF2B5EF4-FFF2-40B4-BE49-F238E27FC236}">
                <a16:creationId xmlns:a16="http://schemas.microsoft.com/office/drawing/2014/main" id="{A1BE8124-E91F-4CF6-B24C-35A1B93BD3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1E71F5-CC55-452C-B947-7E7DBFA06C37}"/>
              </a:ext>
            </a:extLst>
          </p:cNvPr>
          <p:cNvSpPr>
            <a:spLocks noGrp="1"/>
          </p:cNvSpPr>
          <p:nvPr>
            <p:ph type="sldNum" sz="quarter" idx="12"/>
          </p:nvPr>
        </p:nvSpPr>
        <p:spPr/>
        <p:txBody>
          <a:bodyPr/>
          <a:lstStyle/>
          <a:p>
            <a:fld id="{66891DEA-DE18-4E46-A50B-280769BB6178}" type="slidenum">
              <a:rPr lang="en-US" smtClean="0"/>
              <a:t>‹#›</a:t>
            </a:fld>
            <a:endParaRPr lang="en-US"/>
          </a:p>
        </p:txBody>
      </p:sp>
    </p:spTree>
    <p:extLst>
      <p:ext uri="{BB962C8B-B14F-4D97-AF65-F5344CB8AC3E}">
        <p14:creationId xmlns:p14="http://schemas.microsoft.com/office/powerpoint/2010/main" val="1445553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59647-51B7-4E42-AE6F-39287C31C6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975F84-0D34-4A9B-A86D-FEC2A2E8BFC5}"/>
              </a:ext>
            </a:extLst>
          </p:cNvPr>
          <p:cNvSpPr>
            <a:spLocks noGrp="1"/>
          </p:cNvSpPr>
          <p:nvPr>
            <p:ph type="dt" sz="half" idx="10"/>
          </p:nvPr>
        </p:nvSpPr>
        <p:spPr/>
        <p:txBody>
          <a:bodyPr/>
          <a:lstStyle/>
          <a:p>
            <a:fld id="{FE9A9863-55A8-4917-8CA4-32992081C5E1}" type="datetimeFigureOut">
              <a:rPr lang="en-US" smtClean="0"/>
              <a:t>12/6/2020</a:t>
            </a:fld>
            <a:endParaRPr lang="en-US"/>
          </a:p>
        </p:txBody>
      </p:sp>
      <p:sp>
        <p:nvSpPr>
          <p:cNvPr id="4" name="Footer Placeholder 3">
            <a:extLst>
              <a:ext uri="{FF2B5EF4-FFF2-40B4-BE49-F238E27FC236}">
                <a16:creationId xmlns:a16="http://schemas.microsoft.com/office/drawing/2014/main" id="{9B6C83E6-3D70-4155-9937-57323EE9AE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CB4252-B327-4021-96BF-33062D9FD6DE}"/>
              </a:ext>
            </a:extLst>
          </p:cNvPr>
          <p:cNvSpPr>
            <a:spLocks noGrp="1"/>
          </p:cNvSpPr>
          <p:nvPr>
            <p:ph type="sldNum" sz="quarter" idx="12"/>
          </p:nvPr>
        </p:nvSpPr>
        <p:spPr/>
        <p:txBody>
          <a:bodyPr/>
          <a:lstStyle/>
          <a:p>
            <a:fld id="{66891DEA-DE18-4E46-A50B-280769BB6178}" type="slidenum">
              <a:rPr lang="en-US" smtClean="0"/>
              <a:t>‹#›</a:t>
            </a:fld>
            <a:endParaRPr lang="en-US"/>
          </a:p>
        </p:txBody>
      </p:sp>
    </p:spTree>
    <p:extLst>
      <p:ext uri="{BB962C8B-B14F-4D97-AF65-F5344CB8AC3E}">
        <p14:creationId xmlns:p14="http://schemas.microsoft.com/office/powerpoint/2010/main" val="1975848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0F0F4E-5E0E-4644-8E5F-33A73C46295F}"/>
              </a:ext>
            </a:extLst>
          </p:cNvPr>
          <p:cNvSpPr>
            <a:spLocks noGrp="1"/>
          </p:cNvSpPr>
          <p:nvPr>
            <p:ph type="dt" sz="half" idx="10"/>
          </p:nvPr>
        </p:nvSpPr>
        <p:spPr/>
        <p:txBody>
          <a:bodyPr/>
          <a:lstStyle/>
          <a:p>
            <a:fld id="{FE9A9863-55A8-4917-8CA4-32992081C5E1}" type="datetimeFigureOut">
              <a:rPr lang="en-US" smtClean="0"/>
              <a:t>12/6/2020</a:t>
            </a:fld>
            <a:endParaRPr lang="en-US"/>
          </a:p>
        </p:txBody>
      </p:sp>
      <p:sp>
        <p:nvSpPr>
          <p:cNvPr id="3" name="Footer Placeholder 2">
            <a:extLst>
              <a:ext uri="{FF2B5EF4-FFF2-40B4-BE49-F238E27FC236}">
                <a16:creationId xmlns:a16="http://schemas.microsoft.com/office/drawing/2014/main" id="{232F7357-2833-4904-B328-BAE95160AD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51D098-447C-4381-83D4-43A60AD47A79}"/>
              </a:ext>
            </a:extLst>
          </p:cNvPr>
          <p:cNvSpPr>
            <a:spLocks noGrp="1"/>
          </p:cNvSpPr>
          <p:nvPr>
            <p:ph type="sldNum" sz="quarter" idx="12"/>
          </p:nvPr>
        </p:nvSpPr>
        <p:spPr/>
        <p:txBody>
          <a:bodyPr/>
          <a:lstStyle/>
          <a:p>
            <a:fld id="{66891DEA-DE18-4E46-A50B-280769BB6178}" type="slidenum">
              <a:rPr lang="en-US" smtClean="0"/>
              <a:t>‹#›</a:t>
            </a:fld>
            <a:endParaRPr lang="en-US"/>
          </a:p>
        </p:txBody>
      </p:sp>
    </p:spTree>
    <p:extLst>
      <p:ext uri="{BB962C8B-B14F-4D97-AF65-F5344CB8AC3E}">
        <p14:creationId xmlns:p14="http://schemas.microsoft.com/office/powerpoint/2010/main" val="327784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394DF-5768-475C-959E-AB6C92474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4D36A7-A037-4F4E-B49F-A16D4D390E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0E66B0-5902-4639-8811-3464DEDCED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7D73F6-1C86-4194-9C96-E0F8CECC3EB3}"/>
              </a:ext>
            </a:extLst>
          </p:cNvPr>
          <p:cNvSpPr>
            <a:spLocks noGrp="1"/>
          </p:cNvSpPr>
          <p:nvPr>
            <p:ph type="dt" sz="half" idx="10"/>
          </p:nvPr>
        </p:nvSpPr>
        <p:spPr/>
        <p:txBody>
          <a:bodyPr/>
          <a:lstStyle/>
          <a:p>
            <a:fld id="{FE9A9863-55A8-4917-8CA4-32992081C5E1}" type="datetimeFigureOut">
              <a:rPr lang="en-US" smtClean="0"/>
              <a:t>12/6/2020</a:t>
            </a:fld>
            <a:endParaRPr lang="en-US"/>
          </a:p>
        </p:txBody>
      </p:sp>
      <p:sp>
        <p:nvSpPr>
          <p:cNvPr id="6" name="Footer Placeholder 5">
            <a:extLst>
              <a:ext uri="{FF2B5EF4-FFF2-40B4-BE49-F238E27FC236}">
                <a16:creationId xmlns:a16="http://schemas.microsoft.com/office/drawing/2014/main" id="{ED2BD89D-467D-4F32-A223-9D7AE10D9F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CB02D-6393-401D-A442-220630445137}"/>
              </a:ext>
            </a:extLst>
          </p:cNvPr>
          <p:cNvSpPr>
            <a:spLocks noGrp="1"/>
          </p:cNvSpPr>
          <p:nvPr>
            <p:ph type="sldNum" sz="quarter" idx="12"/>
          </p:nvPr>
        </p:nvSpPr>
        <p:spPr/>
        <p:txBody>
          <a:bodyPr/>
          <a:lstStyle/>
          <a:p>
            <a:fld id="{66891DEA-DE18-4E46-A50B-280769BB6178}" type="slidenum">
              <a:rPr lang="en-US" smtClean="0"/>
              <a:t>‹#›</a:t>
            </a:fld>
            <a:endParaRPr lang="en-US"/>
          </a:p>
        </p:txBody>
      </p:sp>
    </p:spTree>
    <p:extLst>
      <p:ext uri="{BB962C8B-B14F-4D97-AF65-F5344CB8AC3E}">
        <p14:creationId xmlns:p14="http://schemas.microsoft.com/office/powerpoint/2010/main" val="4117928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D235E-62CD-47E9-A7DD-EE0CA494F0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368D98-15DF-48A7-95AE-BB4563B626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B803E6-03D0-461F-9C59-39EA60788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8EC22F-9862-4721-BC5F-7C5395E09B7E}"/>
              </a:ext>
            </a:extLst>
          </p:cNvPr>
          <p:cNvSpPr>
            <a:spLocks noGrp="1"/>
          </p:cNvSpPr>
          <p:nvPr>
            <p:ph type="dt" sz="half" idx="10"/>
          </p:nvPr>
        </p:nvSpPr>
        <p:spPr/>
        <p:txBody>
          <a:bodyPr/>
          <a:lstStyle/>
          <a:p>
            <a:fld id="{FE9A9863-55A8-4917-8CA4-32992081C5E1}" type="datetimeFigureOut">
              <a:rPr lang="en-US" smtClean="0"/>
              <a:t>12/6/2020</a:t>
            </a:fld>
            <a:endParaRPr lang="en-US"/>
          </a:p>
        </p:txBody>
      </p:sp>
      <p:sp>
        <p:nvSpPr>
          <p:cNvPr id="6" name="Footer Placeholder 5">
            <a:extLst>
              <a:ext uri="{FF2B5EF4-FFF2-40B4-BE49-F238E27FC236}">
                <a16:creationId xmlns:a16="http://schemas.microsoft.com/office/drawing/2014/main" id="{37648EC2-0AA8-46AA-96AC-B452DA4735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A84A9A-85BF-46F2-A186-922846BC438E}"/>
              </a:ext>
            </a:extLst>
          </p:cNvPr>
          <p:cNvSpPr>
            <a:spLocks noGrp="1"/>
          </p:cNvSpPr>
          <p:nvPr>
            <p:ph type="sldNum" sz="quarter" idx="12"/>
          </p:nvPr>
        </p:nvSpPr>
        <p:spPr/>
        <p:txBody>
          <a:bodyPr/>
          <a:lstStyle/>
          <a:p>
            <a:fld id="{66891DEA-DE18-4E46-A50B-280769BB6178}" type="slidenum">
              <a:rPr lang="en-US" smtClean="0"/>
              <a:t>‹#›</a:t>
            </a:fld>
            <a:endParaRPr lang="en-US"/>
          </a:p>
        </p:txBody>
      </p:sp>
    </p:spTree>
    <p:extLst>
      <p:ext uri="{BB962C8B-B14F-4D97-AF65-F5344CB8AC3E}">
        <p14:creationId xmlns:p14="http://schemas.microsoft.com/office/powerpoint/2010/main" val="295511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2D8469-C68D-48A0-8ABA-18ACF99858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B1E94F-4262-46E3-B346-A4C2C315A2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98A85C-6449-4DD6-9BC9-0BF40A3283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9A9863-55A8-4917-8CA4-32992081C5E1}" type="datetimeFigureOut">
              <a:rPr lang="en-US" smtClean="0"/>
              <a:t>12/6/2020</a:t>
            </a:fld>
            <a:endParaRPr lang="en-US"/>
          </a:p>
        </p:txBody>
      </p:sp>
      <p:sp>
        <p:nvSpPr>
          <p:cNvPr id="5" name="Footer Placeholder 4">
            <a:extLst>
              <a:ext uri="{FF2B5EF4-FFF2-40B4-BE49-F238E27FC236}">
                <a16:creationId xmlns:a16="http://schemas.microsoft.com/office/drawing/2014/main" id="{575B2F04-D2C5-4E6C-8CE8-8193400616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DC978B-066F-4B53-815C-419729355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891DEA-DE18-4E46-A50B-280769BB6178}" type="slidenum">
              <a:rPr lang="en-US" smtClean="0"/>
              <a:t>‹#›</a:t>
            </a:fld>
            <a:endParaRPr lang="en-US"/>
          </a:p>
        </p:txBody>
      </p:sp>
    </p:spTree>
    <p:extLst>
      <p:ext uri="{BB962C8B-B14F-4D97-AF65-F5344CB8AC3E}">
        <p14:creationId xmlns:p14="http://schemas.microsoft.com/office/powerpoint/2010/main" val="3071543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4861-CE92-4781-9743-35C885CEB2AE}"/>
              </a:ext>
            </a:extLst>
          </p:cNvPr>
          <p:cNvSpPr>
            <a:spLocks noGrp="1"/>
          </p:cNvSpPr>
          <p:nvPr>
            <p:ph type="ctrTitle"/>
          </p:nvPr>
        </p:nvSpPr>
        <p:spPr/>
        <p:txBody>
          <a:bodyPr>
            <a:normAutofit/>
          </a:bodyPr>
          <a:lstStyle/>
          <a:p>
            <a:r>
              <a:rPr lang="en-US" sz="4800" dirty="0"/>
              <a:t>GEOG788P</a:t>
            </a:r>
            <a:br>
              <a:rPr lang="en-US" sz="4800" dirty="0"/>
            </a:br>
            <a:r>
              <a:rPr lang="en-US" sz="4800" dirty="0"/>
              <a:t>Project </a:t>
            </a:r>
            <a:r>
              <a:rPr lang="en-US" altLang="zh-CN" sz="4800" dirty="0"/>
              <a:t>Final Presentation</a:t>
            </a:r>
            <a:endParaRPr lang="en-US" sz="4800" dirty="0"/>
          </a:p>
        </p:txBody>
      </p:sp>
      <p:sp>
        <p:nvSpPr>
          <p:cNvPr id="3" name="Subtitle 2">
            <a:extLst>
              <a:ext uri="{FF2B5EF4-FFF2-40B4-BE49-F238E27FC236}">
                <a16:creationId xmlns:a16="http://schemas.microsoft.com/office/drawing/2014/main" id="{9193A0E0-9016-4562-91FF-2206E95AB9ED}"/>
              </a:ext>
            </a:extLst>
          </p:cNvPr>
          <p:cNvSpPr>
            <a:spLocks noGrp="1"/>
          </p:cNvSpPr>
          <p:nvPr>
            <p:ph type="subTitle" idx="1"/>
          </p:nvPr>
        </p:nvSpPr>
        <p:spPr/>
        <p:txBody>
          <a:bodyPr/>
          <a:lstStyle/>
          <a:p>
            <a:r>
              <a:rPr lang="en-US" dirty="0"/>
              <a:t>Guimin Zhu</a:t>
            </a:r>
          </a:p>
          <a:p>
            <a:r>
              <a:rPr lang="en-US" dirty="0"/>
              <a:t>December 7, 2020</a:t>
            </a:r>
          </a:p>
        </p:txBody>
      </p:sp>
    </p:spTree>
    <p:extLst>
      <p:ext uri="{BB962C8B-B14F-4D97-AF65-F5344CB8AC3E}">
        <p14:creationId xmlns:p14="http://schemas.microsoft.com/office/powerpoint/2010/main" val="1730934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ar chart, histogram&#10;&#10;Description automatically generated">
            <a:extLst>
              <a:ext uri="{FF2B5EF4-FFF2-40B4-BE49-F238E27FC236}">
                <a16:creationId xmlns:a16="http://schemas.microsoft.com/office/drawing/2014/main" id="{E5BB611F-3D81-40BF-9F0B-E4336731192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8400" y="502919"/>
            <a:ext cx="7315200" cy="5852161"/>
          </a:xfrm>
        </p:spPr>
      </p:pic>
      <p:sp>
        <p:nvSpPr>
          <p:cNvPr id="6" name="TextBox 5">
            <a:extLst>
              <a:ext uri="{FF2B5EF4-FFF2-40B4-BE49-F238E27FC236}">
                <a16:creationId xmlns:a16="http://schemas.microsoft.com/office/drawing/2014/main" id="{E1B30AC7-6CA4-449A-819C-2C98501C9325}"/>
              </a:ext>
            </a:extLst>
          </p:cNvPr>
          <p:cNvSpPr txBox="1"/>
          <p:nvPr/>
        </p:nvSpPr>
        <p:spPr>
          <a:xfrm>
            <a:off x="152400" y="6047303"/>
            <a:ext cx="11887200" cy="307777"/>
          </a:xfrm>
          <a:prstGeom prst="rect">
            <a:avLst/>
          </a:prstGeom>
          <a:noFill/>
        </p:spPr>
        <p:txBody>
          <a:bodyPr wrap="square" rtlCol="0">
            <a:spAutoFit/>
          </a:bodyPr>
          <a:lstStyle/>
          <a:p>
            <a:pPr algn="ctr"/>
            <a:r>
              <a:rPr lang="en-US" sz="1400" dirty="0"/>
              <a:t>Maryland cumulative COVID-19 positive cases rankings by county (as of 08/31)</a:t>
            </a:r>
          </a:p>
        </p:txBody>
      </p:sp>
    </p:spTree>
    <p:extLst>
      <p:ext uri="{BB962C8B-B14F-4D97-AF65-F5344CB8AC3E}">
        <p14:creationId xmlns:p14="http://schemas.microsoft.com/office/powerpoint/2010/main" val="1505532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970E67-6801-4CCF-8CC0-B5AF650D6F2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09600" y="-228600"/>
            <a:ext cx="10972800" cy="7315200"/>
          </a:xfrm>
        </p:spPr>
      </p:pic>
    </p:spTree>
    <p:extLst>
      <p:ext uri="{BB962C8B-B14F-4D97-AF65-F5344CB8AC3E}">
        <p14:creationId xmlns:p14="http://schemas.microsoft.com/office/powerpoint/2010/main" val="2693769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382FEC15-863C-45CC-ACBF-34F65418FF7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49381"/>
            <a:ext cx="8229600" cy="6359237"/>
          </a:xfrm>
        </p:spPr>
      </p:pic>
    </p:spTree>
    <p:extLst>
      <p:ext uri="{BB962C8B-B14F-4D97-AF65-F5344CB8AC3E}">
        <p14:creationId xmlns:p14="http://schemas.microsoft.com/office/powerpoint/2010/main" val="2858622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iece, food, dark, person&#10;&#10;Description automatically generated">
            <a:extLst>
              <a:ext uri="{FF2B5EF4-FFF2-40B4-BE49-F238E27FC236}">
                <a16:creationId xmlns:a16="http://schemas.microsoft.com/office/drawing/2014/main" id="{BA052B61-FB6D-4CE4-861D-FA1DF48C6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3766" y="-503850"/>
            <a:ext cx="9144000" cy="4572000"/>
          </a:xfrm>
          <a:prstGeom prst="rect">
            <a:avLst/>
          </a:prstGeom>
        </p:spPr>
      </p:pic>
      <p:pic>
        <p:nvPicPr>
          <p:cNvPr id="5" name="Picture 4" descr="A picture containing tree, food&#10;&#10;Description automatically generated">
            <a:extLst>
              <a:ext uri="{FF2B5EF4-FFF2-40B4-BE49-F238E27FC236}">
                <a16:creationId xmlns:a16="http://schemas.microsoft.com/office/drawing/2014/main" id="{77AE93EA-D057-47A9-91C2-F224DE6E9E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3766" y="2286000"/>
            <a:ext cx="9144000" cy="4572000"/>
          </a:xfrm>
          <a:prstGeom prst="rect">
            <a:avLst/>
          </a:prstGeom>
        </p:spPr>
      </p:pic>
      <p:sp>
        <p:nvSpPr>
          <p:cNvPr id="6" name="TextBox 5">
            <a:extLst>
              <a:ext uri="{FF2B5EF4-FFF2-40B4-BE49-F238E27FC236}">
                <a16:creationId xmlns:a16="http://schemas.microsoft.com/office/drawing/2014/main" id="{754177ED-769D-45D8-BDE4-142F3D57DEA1}"/>
              </a:ext>
            </a:extLst>
          </p:cNvPr>
          <p:cNvSpPr txBox="1"/>
          <p:nvPr/>
        </p:nvSpPr>
        <p:spPr>
          <a:xfrm>
            <a:off x="4323766" y="2886269"/>
            <a:ext cx="9144000" cy="276999"/>
          </a:xfrm>
          <a:prstGeom prst="rect">
            <a:avLst/>
          </a:prstGeom>
          <a:noFill/>
        </p:spPr>
        <p:txBody>
          <a:bodyPr wrap="square" rtlCol="0">
            <a:spAutoFit/>
          </a:bodyPr>
          <a:lstStyle/>
          <a:p>
            <a:pPr algn="ctr"/>
            <a:r>
              <a:rPr lang="en-US" sz="1200" dirty="0"/>
              <a:t>New COVID-19 positive cases 03/15 – 06/30</a:t>
            </a:r>
          </a:p>
        </p:txBody>
      </p:sp>
      <p:sp>
        <p:nvSpPr>
          <p:cNvPr id="7" name="TextBox 6">
            <a:extLst>
              <a:ext uri="{FF2B5EF4-FFF2-40B4-BE49-F238E27FC236}">
                <a16:creationId xmlns:a16="http://schemas.microsoft.com/office/drawing/2014/main" id="{E9C89102-52F2-45D8-B5BE-8E3378CA7951}"/>
              </a:ext>
            </a:extLst>
          </p:cNvPr>
          <p:cNvSpPr txBox="1"/>
          <p:nvPr/>
        </p:nvSpPr>
        <p:spPr>
          <a:xfrm>
            <a:off x="4323766" y="5984410"/>
            <a:ext cx="9144000" cy="276999"/>
          </a:xfrm>
          <a:prstGeom prst="rect">
            <a:avLst/>
          </a:prstGeom>
          <a:noFill/>
        </p:spPr>
        <p:txBody>
          <a:bodyPr wrap="square" rtlCol="0">
            <a:spAutoFit/>
          </a:bodyPr>
          <a:lstStyle/>
          <a:p>
            <a:pPr algn="ctr"/>
            <a:r>
              <a:rPr lang="en-US" sz="1200" dirty="0"/>
              <a:t>New COVID-19 positive cases 07/01 – 08/31</a:t>
            </a:r>
          </a:p>
        </p:txBody>
      </p:sp>
      <p:sp>
        <p:nvSpPr>
          <p:cNvPr id="8" name="Content Placeholder 2">
            <a:extLst>
              <a:ext uri="{FF2B5EF4-FFF2-40B4-BE49-F238E27FC236}">
                <a16:creationId xmlns:a16="http://schemas.microsoft.com/office/drawing/2014/main" id="{D49F4AA8-EB61-4491-AF72-284C98C83868}"/>
              </a:ext>
            </a:extLst>
          </p:cNvPr>
          <p:cNvSpPr>
            <a:spLocks noGrp="1"/>
          </p:cNvSpPr>
          <p:nvPr>
            <p:ph idx="1"/>
          </p:nvPr>
        </p:nvSpPr>
        <p:spPr>
          <a:xfrm>
            <a:off x="838200" y="1825625"/>
            <a:ext cx="10515600" cy="4351338"/>
          </a:xfrm>
        </p:spPr>
        <p:txBody>
          <a:bodyPr/>
          <a:lstStyle/>
          <a:p>
            <a:pPr marL="0" indent="0">
              <a:buNone/>
            </a:pPr>
            <a:r>
              <a:rPr lang="en-US" b="1" i="1" dirty="0"/>
              <a:t>4.2. Hotspot analysis</a:t>
            </a:r>
          </a:p>
        </p:txBody>
      </p:sp>
      <p:pic>
        <p:nvPicPr>
          <p:cNvPr id="10" name="Picture 9" descr="Chart, histogram&#10;&#10;Description automatically generated">
            <a:extLst>
              <a:ext uri="{FF2B5EF4-FFF2-40B4-BE49-F238E27FC236}">
                <a16:creationId xmlns:a16="http://schemas.microsoft.com/office/drawing/2014/main" id="{66ADD6DC-CEEF-40FA-876B-39B488FE30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2008505"/>
            <a:ext cx="5486400" cy="4389120"/>
          </a:xfrm>
          <a:prstGeom prst="rect">
            <a:avLst/>
          </a:prstGeom>
        </p:spPr>
      </p:pic>
    </p:spTree>
    <p:extLst>
      <p:ext uri="{BB962C8B-B14F-4D97-AF65-F5344CB8AC3E}">
        <p14:creationId xmlns:p14="http://schemas.microsoft.com/office/powerpoint/2010/main" val="3803153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3B6824-91B9-4B71-8050-211D0B876A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4000" y="-503850"/>
            <a:ext cx="9144000" cy="4572000"/>
          </a:xfrm>
          <a:prstGeom prst="rect">
            <a:avLst/>
          </a:prstGeom>
        </p:spPr>
      </p:pic>
      <p:pic>
        <p:nvPicPr>
          <p:cNvPr id="7" name="Picture 6">
            <a:extLst>
              <a:ext uri="{FF2B5EF4-FFF2-40B4-BE49-F238E27FC236}">
                <a16:creationId xmlns:a16="http://schemas.microsoft.com/office/drawing/2014/main" id="{3C81A7B9-1962-49B8-986A-9E1D9297A8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24000" y="2286000"/>
            <a:ext cx="9144000" cy="4572000"/>
          </a:xfrm>
          <a:prstGeom prst="rect">
            <a:avLst/>
          </a:prstGeom>
        </p:spPr>
      </p:pic>
      <p:sp>
        <p:nvSpPr>
          <p:cNvPr id="8" name="TextBox 7">
            <a:extLst>
              <a:ext uri="{FF2B5EF4-FFF2-40B4-BE49-F238E27FC236}">
                <a16:creationId xmlns:a16="http://schemas.microsoft.com/office/drawing/2014/main" id="{17DDA524-3F2F-42ED-88ED-9A298C736D96}"/>
              </a:ext>
            </a:extLst>
          </p:cNvPr>
          <p:cNvSpPr txBox="1"/>
          <p:nvPr/>
        </p:nvSpPr>
        <p:spPr>
          <a:xfrm>
            <a:off x="1524000" y="2886269"/>
            <a:ext cx="9144000" cy="276999"/>
          </a:xfrm>
          <a:prstGeom prst="rect">
            <a:avLst/>
          </a:prstGeom>
          <a:noFill/>
        </p:spPr>
        <p:txBody>
          <a:bodyPr wrap="square" rtlCol="0">
            <a:spAutoFit/>
          </a:bodyPr>
          <a:lstStyle/>
          <a:p>
            <a:pPr algn="ctr"/>
            <a:r>
              <a:rPr lang="en-US" sz="1200" dirty="0"/>
              <a:t>Hotspot analysis for new COVID-19 positive cases 03/15 – 06/30</a:t>
            </a:r>
          </a:p>
        </p:txBody>
      </p:sp>
      <p:sp>
        <p:nvSpPr>
          <p:cNvPr id="9" name="TextBox 8">
            <a:extLst>
              <a:ext uri="{FF2B5EF4-FFF2-40B4-BE49-F238E27FC236}">
                <a16:creationId xmlns:a16="http://schemas.microsoft.com/office/drawing/2014/main" id="{A974CB2E-E05B-4171-AE88-6DFFE389764E}"/>
              </a:ext>
            </a:extLst>
          </p:cNvPr>
          <p:cNvSpPr txBox="1"/>
          <p:nvPr/>
        </p:nvSpPr>
        <p:spPr>
          <a:xfrm>
            <a:off x="1524000" y="5984410"/>
            <a:ext cx="9144000" cy="276999"/>
          </a:xfrm>
          <a:prstGeom prst="rect">
            <a:avLst/>
          </a:prstGeom>
          <a:noFill/>
        </p:spPr>
        <p:txBody>
          <a:bodyPr wrap="square" rtlCol="0">
            <a:spAutoFit/>
          </a:bodyPr>
          <a:lstStyle/>
          <a:p>
            <a:pPr algn="ctr"/>
            <a:r>
              <a:rPr lang="en-US" sz="1200" dirty="0"/>
              <a:t>Hotspot analysis for new COVID-19 positive cases 07/01 – 08/31</a:t>
            </a:r>
          </a:p>
        </p:txBody>
      </p:sp>
    </p:spTree>
    <p:extLst>
      <p:ext uri="{BB962C8B-B14F-4D97-AF65-F5344CB8AC3E}">
        <p14:creationId xmlns:p14="http://schemas.microsoft.com/office/powerpoint/2010/main" val="3287376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778656-A254-4C3B-81DD-26E5801E5642}"/>
              </a:ext>
            </a:extLst>
          </p:cNvPr>
          <p:cNvSpPr>
            <a:spLocks noGrp="1"/>
          </p:cNvSpPr>
          <p:nvPr>
            <p:ph idx="1"/>
          </p:nvPr>
        </p:nvSpPr>
        <p:spPr/>
        <p:txBody>
          <a:bodyPr/>
          <a:lstStyle/>
          <a:p>
            <a:pPr marL="0" indent="0">
              <a:buNone/>
            </a:pPr>
            <a:r>
              <a:rPr lang="en-US" b="1" i="1" dirty="0"/>
              <a:t>4.3. OLS and Random Forest</a:t>
            </a:r>
          </a:p>
        </p:txBody>
      </p:sp>
      <p:graphicFrame>
        <p:nvGraphicFramePr>
          <p:cNvPr id="6" name="Table 6">
            <a:extLst>
              <a:ext uri="{FF2B5EF4-FFF2-40B4-BE49-F238E27FC236}">
                <a16:creationId xmlns:a16="http://schemas.microsoft.com/office/drawing/2014/main" id="{4DA50925-D2B5-4DD4-87D7-9FD765F54244}"/>
              </a:ext>
            </a:extLst>
          </p:cNvPr>
          <p:cNvGraphicFramePr>
            <a:graphicFrameLocks noGrp="1"/>
          </p:cNvGraphicFramePr>
          <p:nvPr>
            <p:extLst>
              <p:ext uri="{D42A27DB-BD31-4B8C-83A1-F6EECF244321}">
                <p14:modId xmlns:p14="http://schemas.microsoft.com/office/powerpoint/2010/main" val="669858808"/>
              </p:ext>
            </p:extLst>
          </p:nvPr>
        </p:nvGraphicFramePr>
        <p:xfrm>
          <a:off x="1056501" y="2517934"/>
          <a:ext cx="3807969" cy="2966720"/>
        </p:xfrm>
        <a:graphic>
          <a:graphicData uri="http://schemas.openxmlformats.org/drawingml/2006/table">
            <a:tbl>
              <a:tblPr firstRow="1" bandRow="1">
                <a:tableStyleId>{9D7B26C5-4107-4FEC-AEDC-1716B250A1EF}</a:tableStyleId>
              </a:tblPr>
              <a:tblGrid>
                <a:gridCol w="798386">
                  <a:extLst>
                    <a:ext uri="{9D8B030D-6E8A-4147-A177-3AD203B41FA5}">
                      <a16:colId xmlns:a16="http://schemas.microsoft.com/office/drawing/2014/main" val="3127537044"/>
                    </a:ext>
                  </a:extLst>
                </a:gridCol>
                <a:gridCol w="295593">
                  <a:extLst>
                    <a:ext uri="{9D8B030D-6E8A-4147-A177-3AD203B41FA5}">
                      <a16:colId xmlns:a16="http://schemas.microsoft.com/office/drawing/2014/main" val="458828768"/>
                    </a:ext>
                  </a:extLst>
                </a:gridCol>
                <a:gridCol w="1356995">
                  <a:extLst>
                    <a:ext uri="{9D8B030D-6E8A-4147-A177-3AD203B41FA5}">
                      <a16:colId xmlns:a16="http://schemas.microsoft.com/office/drawing/2014/main" val="3282825635"/>
                    </a:ext>
                  </a:extLst>
                </a:gridCol>
                <a:gridCol w="1356995">
                  <a:extLst>
                    <a:ext uri="{9D8B030D-6E8A-4147-A177-3AD203B41FA5}">
                      <a16:colId xmlns:a16="http://schemas.microsoft.com/office/drawing/2014/main" val="814379804"/>
                    </a:ext>
                  </a:extLst>
                </a:gridCol>
              </a:tblGrid>
              <a:tr h="370840">
                <a:tc gridSpan="2">
                  <a:txBody>
                    <a:bodyPr/>
                    <a:lstStyle/>
                    <a:p>
                      <a:endParaRPr lang="en-US" sz="1200"/>
                    </a:p>
                  </a:txBody>
                  <a:tcPr/>
                </a:tc>
                <a:tc hMerge="1">
                  <a:txBody>
                    <a:bodyPr/>
                    <a:lstStyle/>
                    <a:p>
                      <a:endParaRPr lang="en-US"/>
                    </a:p>
                  </a:txBody>
                  <a:tcPr/>
                </a:tc>
                <a:tc>
                  <a:txBody>
                    <a:bodyPr/>
                    <a:lstStyle/>
                    <a:p>
                      <a:r>
                        <a:rPr lang="en-US" sz="1200" dirty="0"/>
                        <a:t>03/15 – 06/30</a:t>
                      </a:r>
                    </a:p>
                  </a:txBody>
                  <a:tcPr/>
                </a:tc>
                <a:tc>
                  <a:txBody>
                    <a:bodyPr/>
                    <a:lstStyle/>
                    <a:p>
                      <a:r>
                        <a:rPr lang="en-US" sz="1200" dirty="0"/>
                        <a:t>07/01 – 08/31</a:t>
                      </a:r>
                    </a:p>
                  </a:txBody>
                  <a:tcPr/>
                </a:tc>
                <a:extLst>
                  <a:ext uri="{0D108BD9-81ED-4DB2-BD59-A6C34878D82A}">
                    <a16:rowId xmlns:a16="http://schemas.microsoft.com/office/drawing/2014/main" val="3473478561"/>
                  </a:ext>
                </a:extLst>
              </a:tr>
              <a:tr h="370840">
                <a:tc gridSpan="2">
                  <a:txBody>
                    <a:bodyPr/>
                    <a:lstStyle/>
                    <a:p>
                      <a:r>
                        <a:rPr lang="en-US" sz="1200" b="1" dirty="0"/>
                        <a:t>R2</a:t>
                      </a:r>
                    </a:p>
                  </a:txBody>
                  <a:tcPr>
                    <a:noFill/>
                  </a:tcPr>
                </a:tc>
                <a:tc hMerge="1">
                  <a:txBody>
                    <a:bodyPr/>
                    <a:lstStyle/>
                    <a:p>
                      <a:endParaRPr lang="en-US"/>
                    </a:p>
                  </a:txBody>
                  <a:tcPr/>
                </a:tc>
                <a:tc>
                  <a:txBody>
                    <a:bodyPr/>
                    <a:lstStyle/>
                    <a:p>
                      <a:r>
                        <a:rPr lang="en-US" sz="1200" dirty="0"/>
                        <a:t>0.4715</a:t>
                      </a:r>
                    </a:p>
                  </a:txBody>
                  <a:tcPr>
                    <a:noFill/>
                  </a:tcPr>
                </a:tc>
                <a:tc>
                  <a:txBody>
                    <a:bodyPr/>
                    <a:lstStyle/>
                    <a:p>
                      <a:r>
                        <a:rPr lang="en-US" sz="1200" dirty="0"/>
                        <a:t>0.3840</a:t>
                      </a:r>
                    </a:p>
                  </a:txBody>
                  <a:tcPr>
                    <a:noFill/>
                  </a:tcPr>
                </a:tc>
                <a:extLst>
                  <a:ext uri="{0D108BD9-81ED-4DB2-BD59-A6C34878D82A}">
                    <a16:rowId xmlns:a16="http://schemas.microsoft.com/office/drawing/2014/main" val="2414342699"/>
                  </a:ext>
                </a:extLst>
              </a:tr>
              <a:tr h="370840">
                <a:tc gridSpan="2">
                  <a:txBody>
                    <a:bodyPr/>
                    <a:lstStyle/>
                    <a:p>
                      <a:r>
                        <a:rPr lang="en-US" sz="1200" b="1" dirty="0"/>
                        <a:t>Adjusted R2</a:t>
                      </a:r>
                    </a:p>
                  </a:txBody>
                  <a:tcPr>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r>
                        <a:rPr lang="en-US" sz="1200" dirty="0"/>
                        <a:t>0.4635</a:t>
                      </a:r>
                    </a:p>
                  </a:txBody>
                  <a:tcPr>
                    <a:lnB w="12700" cap="flat" cmpd="sng" algn="ctr">
                      <a:solidFill>
                        <a:schemeClr val="tx1"/>
                      </a:solidFill>
                      <a:prstDash val="solid"/>
                      <a:round/>
                      <a:headEnd type="none" w="med" len="med"/>
                      <a:tailEnd type="none" w="med" len="med"/>
                    </a:lnB>
                  </a:tcPr>
                </a:tc>
                <a:tc>
                  <a:txBody>
                    <a:bodyPr/>
                    <a:lstStyle/>
                    <a:p>
                      <a:r>
                        <a:rPr lang="en-US" sz="1200" dirty="0"/>
                        <a:t>0.3746</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8755555"/>
                  </a:ext>
                </a:extLst>
              </a:tr>
              <a:tr h="370840">
                <a:tc rowSpan="5">
                  <a:txBody>
                    <a:bodyPr/>
                    <a:lstStyle/>
                    <a:p>
                      <a:r>
                        <a:rPr lang="en-US" sz="1200" b="1" dirty="0"/>
                        <a:t>Top</a:t>
                      </a:r>
                    </a:p>
                    <a:p>
                      <a:r>
                        <a:rPr lang="en-US" sz="1200" b="1" dirty="0"/>
                        <a:t>Variables</a:t>
                      </a:r>
                    </a:p>
                  </a:txBody>
                  <a:tcPr>
                    <a:lnT w="12700" cap="flat" cmpd="sng" algn="ctr">
                      <a:solidFill>
                        <a:schemeClr val="tx1"/>
                      </a:solidFill>
                      <a:prstDash val="solid"/>
                      <a:round/>
                      <a:headEnd type="none" w="med" len="med"/>
                      <a:tailEnd type="none" w="med" len="med"/>
                    </a:lnT>
                    <a:noFill/>
                  </a:tcPr>
                </a:tc>
                <a:tc>
                  <a:txBody>
                    <a:bodyPr/>
                    <a:lstStyle/>
                    <a:p>
                      <a:r>
                        <a:rPr lang="en-US" sz="1200" b="1" dirty="0"/>
                        <a:t>1</a:t>
                      </a:r>
                    </a:p>
                  </a:txBody>
                  <a:tcPr>
                    <a:lnT w="12700" cap="flat" cmpd="sng" algn="ctr">
                      <a:solidFill>
                        <a:schemeClr val="tx1"/>
                      </a:solidFill>
                      <a:prstDash val="solid"/>
                      <a:round/>
                      <a:headEnd type="none" w="med" len="med"/>
                      <a:tailEnd type="none" w="med" len="med"/>
                    </a:lnT>
                    <a:noFill/>
                  </a:tcPr>
                </a:tc>
                <a:tc>
                  <a:txBody>
                    <a:bodyPr/>
                    <a:lstStyle/>
                    <a:p>
                      <a:r>
                        <a:rPr lang="en-US" sz="1200" dirty="0"/>
                        <a:t>MHI (-)</a:t>
                      </a:r>
                    </a:p>
                  </a:txBody>
                  <a:tcPr>
                    <a:lnT w="12700" cap="flat" cmpd="sng" algn="ctr">
                      <a:solidFill>
                        <a:schemeClr val="tx1"/>
                      </a:solidFill>
                      <a:prstDash val="solid"/>
                      <a:round/>
                      <a:headEnd type="none" w="med" len="med"/>
                      <a:tailEnd type="none" w="med" len="med"/>
                    </a:lnT>
                    <a:noFill/>
                  </a:tcPr>
                </a:tc>
                <a:tc>
                  <a:txBody>
                    <a:bodyPr/>
                    <a:lstStyle/>
                    <a:p>
                      <a:r>
                        <a:rPr lang="en-US" sz="1200" dirty="0"/>
                        <a:t>MHI (-)</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171247058"/>
                  </a:ext>
                </a:extLst>
              </a:tr>
              <a:tr h="370840">
                <a:tc vMerge="1">
                  <a:txBody>
                    <a:bodyPr/>
                    <a:lstStyle/>
                    <a:p>
                      <a:endParaRPr lang="en-US" sz="1200" b="1" dirty="0"/>
                    </a:p>
                  </a:txBody>
                  <a:tcPr>
                    <a:noFill/>
                  </a:tcPr>
                </a:tc>
                <a:tc>
                  <a:txBody>
                    <a:bodyPr/>
                    <a:lstStyle/>
                    <a:p>
                      <a:r>
                        <a:rPr lang="en-US" sz="1200" b="1" dirty="0"/>
                        <a:t>2</a:t>
                      </a:r>
                    </a:p>
                  </a:txBody>
                  <a:tcPr>
                    <a:noFill/>
                  </a:tcPr>
                </a:tc>
                <a:tc>
                  <a:txBody>
                    <a:bodyPr/>
                    <a:lstStyle/>
                    <a:p>
                      <a:r>
                        <a:rPr lang="en-US" sz="1200" dirty="0"/>
                        <a:t>Bachelor (+)</a:t>
                      </a:r>
                    </a:p>
                  </a:txBody>
                  <a:tcPr>
                    <a:noFill/>
                  </a:tcPr>
                </a:tc>
                <a:tc>
                  <a:txBody>
                    <a:bodyPr/>
                    <a:lstStyle/>
                    <a:p>
                      <a:r>
                        <a:rPr lang="en-US" sz="1200" dirty="0"/>
                        <a:t>Unemployment (-)</a:t>
                      </a:r>
                    </a:p>
                  </a:txBody>
                  <a:tcPr>
                    <a:noFill/>
                  </a:tcPr>
                </a:tc>
                <a:extLst>
                  <a:ext uri="{0D108BD9-81ED-4DB2-BD59-A6C34878D82A}">
                    <a16:rowId xmlns:a16="http://schemas.microsoft.com/office/drawing/2014/main" val="467267451"/>
                  </a:ext>
                </a:extLst>
              </a:tr>
              <a:tr h="370840">
                <a:tc vMerge="1">
                  <a:txBody>
                    <a:bodyPr/>
                    <a:lstStyle/>
                    <a:p>
                      <a:endParaRPr lang="en-US" sz="1200" b="1" dirty="0"/>
                    </a:p>
                  </a:txBody>
                  <a:tcPr>
                    <a:noFill/>
                  </a:tcPr>
                </a:tc>
                <a:tc>
                  <a:txBody>
                    <a:bodyPr/>
                    <a:lstStyle/>
                    <a:p>
                      <a:r>
                        <a:rPr lang="en-US" sz="1200" b="1" dirty="0"/>
                        <a:t>3</a:t>
                      </a:r>
                    </a:p>
                  </a:txBody>
                  <a:tcPr>
                    <a:noFill/>
                  </a:tcPr>
                </a:tc>
                <a:tc>
                  <a:txBody>
                    <a:bodyPr/>
                    <a:lstStyle/>
                    <a:p>
                      <a:r>
                        <a:rPr lang="en-US" sz="1200" dirty="0"/>
                        <a:t>Other (+)</a:t>
                      </a:r>
                    </a:p>
                  </a:txBody>
                  <a:tcPr>
                    <a:noFill/>
                  </a:tcPr>
                </a:tc>
                <a:tc>
                  <a:txBody>
                    <a:bodyPr/>
                    <a:lstStyle/>
                    <a:p>
                      <a:r>
                        <a:rPr lang="en-US" sz="1200" dirty="0"/>
                        <a:t>Age 20-39 (+)</a:t>
                      </a:r>
                    </a:p>
                  </a:txBody>
                  <a:tcPr>
                    <a:noFill/>
                  </a:tcPr>
                </a:tc>
                <a:extLst>
                  <a:ext uri="{0D108BD9-81ED-4DB2-BD59-A6C34878D82A}">
                    <a16:rowId xmlns:a16="http://schemas.microsoft.com/office/drawing/2014/main" val="3137743366"/>
                  </a:ext>
                </a:extLst>
              </a:tr>
              <a:tr h="370840">
                <a:tc vMerge="1">
                  <a:txBody>
                    <a:bodyPr/>
                    <a:lstStyle/>
                    <a:p>
                      <a:endParaRPr lang="en-US" sz="1200" b="1" dirty="0"/>
                    </a:p>
                  </a:txBody>
                  <a:tcPr>
                    <a:noFill/>
                  </a:tcPr>
                </a:tc>
                <a:tc>
                  <a:txBody>
                    <a:bodyPr/>
                    <a:lstStyle/>
                    <a:p>
                      <a:r>
                        <a:rPr lang="en-US" sz="1200" b="1" dirty="0"/>
                        <a:t>4</a:t>
                      </a:r>
                    </a:p>
                  </a:txBody>
                  <a:tcPr>
                    <a:noFill/>
                  </a:tcPr>
                </a:tc>
                <a:tc>
                  <a:txBody>
                    <a:bodyPr/>
                    <a:lstStyle/>
                    <a:p>
                      <a:r>
                        <a:rPr lang="en-US" sz="1200" dirty="0"/>
                        <a:t>Unemployment (-)</a:t>
                      </a:r>
                    </a:p>
                  </a:txBody>
                  <a:tcPr>
                    <a:noFill/>
                  </a:tcPr>
                </a:tc>
                <a:tc>
                  <a:txBody>
                    <a:bodyPr/>
                    <a:lstStyle/>
                    <a:p>
                      <a:r>
                        <a:rPr lang="en-US" sz="1200" dirty="0"/>
                        <a:t>Age 60-79 (+)</a:t>
                      </a:r>
                    </a:p>
                  </a:txBody>
                  <a:tcPr>
                    <a:noFill/>
                  </a:tcPr>
                </a:tc>
                <a:extLst>
                  <a:ext uri="{0D108BD9-81ED-4DB2-BD59-A6C34878D82A}">
                    <a16:rowId xmlns:a16="http://schemas.microsoft.com/office/drawing/2014/main" val="2862743721"/>
                  </a:ext>
                </a:extLst>
              </a:tr>
              <a:tr h="370840">
                <a:tc vMerge="1">
                  <a:txBody>
                    <a:bodyPr/>
                    <a:lstStyle/>
                    <a:p>
                      <a:endParaRPr lang="en-US" sz="1200" b="1" dirty="0"/>
                    </a:p>
                  </a:txBody>
                  <a:tcPr>
                    <a:noFill/>
                  </a:tcPr>
                </a:tc>
                <a:tc>
                  <a:txBody>
                    <a:bodyPr/>
                    <a:lstStyle/>
                    <a:p>
                      <a:r>
                        <a:rPr lang="en-US" sz="1200" b="1" dirty="0"/>
                        <a:t>5</a:t>
                      </a:r>
                    </a:p>
                  </a:txBody>
                  <a:tcPr>
                    <a:noFill/>
                  </a:tcPr>
                </a:tc>
                <a:tc>
                  <a:txBody>
                    <a:bodyPr/>
                    <a:lstStyle/>
                    <a:p>
                      <a:r>
                        <a:rPr lang="en-US" sz="1200" dirty="0"/>
                        <a:t>Uninsured (+)</a:t>
                      </a:r>
                    </a:p>
                  </a:txBody>
                  <a:tcPr>
                    <a:noFill/>
                  </a:tcPr>
                </a:tc>
                <a:tc>
                  <a:txBody>
                    <a:bodyPr/>
                    <a:lstStyle/>
                    <a:p>
                      <a:r>
                        <a:rPr lang="en-US" sz="1200" dirty="0"/>
                        <a:t>Bachelor (+)</a:t>
                      </a:r>
                    </a:p>
                  </a:txBody>
                  <a:tcPr>
                    <a:noFill/>
                  </a:tcPr>
                </a:tc>
                <a:extLst>
                  <a:ext uri="{0D108BD9-81ED-4DB2-BD59-A6C34878D82A}">
                    <a16:rowId xmlns:a16="http://schemas.microsoft.com/office/drawing/2014/main" val="330186067"/>
                  </a:ext>
                </a:extLst>
              </a:tr>
            </a:tbl>
          </a:graphicData>
        </a:graphic>
      </p:graphicFrame>
      <p:sp>
        <p:nvSpPr>
          <p:cNvPr id="7" name="TextBox 6">
            <a:extLst>
              <a:ext uri="{FF2B5EF4-FFF2-40B4-BE49-F238E27FC236}">
                <a16:creationId xmlns:a16="http://schemas.microsoft.com/office/drawing/2014/main" id="{A122F812-5FBF-4C3B-B0BE-9ADBA3D30BB9}"/>
              </a:ext>
            </a:extLst>
          </p:cNvPr>
          <p:cNvSpPr txBox="1"/>
          <p:nvPr/>
        </p:nvSpPr>
        <p:spPr>
          <a:xfrm>
            <a:off x="6162036" y="207899"/>
            <a:ext cx="5479726" cy="276999"/>
          </a:xfrm>
          <a:prstGeom prst="rect">
            <a:avLst/>
          </a:prstGeom>
          <a:noFill/>
        </p:spPr>
        <p:txBody>
          <a:bodyPr wrap="square" rtlCol="0">
            <a:spAutoFit/>
          </a:bodyPr>
          <a:lstStyle/>
          <a:p>
            <a:pPr algn="ctr"/>
            <a:r>
              <a:rPr lang="en-US" sz="1200" dirty="0"/>
              <a:t>OLS for period 03/15 – 06/30</a:t>
            </a:r>
          </a:p>
        </p:txBody>
      </p:sp>
      <p:sp>
        <p:nvSpPr>
          <p:cNvPr id="8" name="TextBox 7">
            <a:extLst>
              <a:ext uri="{FF2B5EF4-FFF2-40B4-BE49-F238E27FC236}">
                <a16:creationId xmlns:a16="http://schemas.microsoft.com/office/drawing/2014/main" id="{80A5920E-9BAA-474F-9B41-3637C018A96F}"/>
              </a:ext>
            </a:extLst>
          </p:cNvPr>
          <p:cNvSpPr txBox="1"/>
          <p:nvPr/>
        </p:nvSpPr>
        <p:spPr>
          <a:xfrm>
            <a:off x="6162036" y="3429000"/>
            <a:ext cx="5413689" cy="276999"/>
          </a:xfrm>
          <a:prstGeom prst="rect">
            <a:avLst/>
          </a:prstGeom>
          <a:noFill/>
        </p:spPr>
        <p:txBody>
          <a:bodyPr wrap="square" rtlCol="0">
            <a:spAutoFit/>
          </a:bodyPr>
          <a:lstStyle/>
          <a:p>
            <a:pPr algn="ctr"/>
            <a:r>
              <a:rPr lang="en-US" sz="1200" dirty="0"/>
              <a:t>OLS for period 07/01 – 08/31</a:t>
            </a:r>
          </a:p>
        </p:txBody>
      </p:sp>
      <p:pic>
        <p:nvPicPr>
          <p:cNvPr id="10" name="Picture 9">
            <a:extLst>
              <a:ext uri="{FF2B5EF4-FFF2-40B4-BE49-F238E27FC236}">
                <a16:creationId xmlns:a16="http://schemas.microsoft.com/office/drawing/2014/main" id="{58B0081D-0559-468B-8EC3-D0BF35E4BF18}"/>
              </a:ext>
            </a:extLst>
          </p:cNvPr>
          <p:cNvPicPr>
            <a:picLocks noChangeAspect="1"/>
          </p:cNvPicPr>
          <p:nvPr/>
        </p:nvPicPr>
        <p:blipFill>
          <a:blip r:embed="rId3"/>
          <a:stretch>
            <a:fillRect/>
          </a:stretch>
        </p:blipFill>
        <p:spPr>
          <a:xfrm>
            <a:off x="6162036" y="559701"/>
            <a:ext cx="5486400" cy="2789695"/>
          </a:xfrm>
          <a:prstGeom prst="rect">
            <a:avLst/>
          </a:prstGeom>
        </p:spPr>
      </p:pic>
      <p:pic>
        <p:nvPicPr>
          <p:cNvPr id="11" name="Picture 10">
            <a:extLst>
              <a:ext uri="{FF2B5EF4-FFF2-40B4-BE49-F238E27FC236}">
                <a16:creationId xmlns:a16="http://schemas.microsoft.com/office/drawing/2014/main" id="{01C8E425-8D5E-4714-939F-B970B8E4A501}"/>
              </a:ext>
            </a:extLst>
          </p:cNvPr>
          <p:cNvPicPr>
            <a:picLocks noChangeAspect="1"/>
          </p:cNvPicPr>
          <p:nvPr/>
        </p:nvPicPr>
        <p:blipFill>
          <a:blip r:embed="rId4"/>
          <a:stretch>
            <a:fillRect/>
          </a:stretch>
        </p:blipFill>
        <p:spPr>
          <a:xfrm>
            <a:off x="6173756" y="3785603"/>
            <a:ext cx="5486400" cy="2766646"/>
          </a:xfrm>
          <a:prstGeom prst="rect">
            <a:avLst/>
          </a:prstGeom>
        </p:spPr>
      </p:pic>
    </p:spTree>
    <p:extLst>
      <p:ext uri="{BB962C8B-B14F-4D97-AF65-F5344CB8AC3E}">
        <p14:creationId xmlns:p14="http://schemas.microsoft.com/office/powerpoint/2010/main" val="3959512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F9260A-23C5-4EAD-8035-C88AADA050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37080" y="-79260"/>
            <a:ext cx="4572000" cy="3657601"/>
          </a:xfrm>
          <a:prstGeom prst="rect">
            <a:avLst/>
          </a:prstGeom>
        </p:spPr>
      </p:pic>
      <p:pic>
        <p:nvPicPr>
          <p:cNvPr id="8" name="Picture 7">
            <a:extLst>
              <a:ext uri="{FF2B5EF4-FFF2-40B4-BE49-F238E27FC236}">
                <a16:creationId xmlns:a16="http://schemas.microsoft.com/office/drawing/2014/main" id="{E4AE9735-AFA3-4BE9-A610-DC75247E69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04634" y="3200399"/>
            <a:ext cx="4572000" cy="3657601"/>
          </a:xfrm>
          <a:prstGeom prst="rect">
            <a:avLst/>
          </a:prstGeom>
        </p:spPr>
      </p:pic>
      <p:sp>
        <p:nvSpPr>
          <p:cNvPr id="9" name="TextBox 8">
            <a:extLst>
              <a:ext uri="{FF2B5EF4-FFF2-40B4-BE49-F238E27FC236}">
                <a16:creationId xmlns:a16="http://schemas.microsoft.com/office/drawing/2014/main" id="{8CC53C94-0D44-4A9A-8807-CA00A869A28A}"/>
              </a:ext>
            </a:extLst>
          </p:cNvPr>
          <p:cNvSpPr txBox="1"/>
          <p:nvPr/>
        </p:nvSpPr>
        <p:spPr>
          <a:xfrm>
            <a:off x="5962641" y="3290500"/>
            <a:ext cx="6255985" cy="276999"/>
          </a:xfrm>
          <a:prstGeom prst="rect">
            <a:avLst/>
          </a:prstGeom>
          <a:noFill/>
        </p:spPr>
        <p:txBody>
          <a:bodyPr wrap="square" rtlCol="0">
            <a:spAutoFit/>
          </a:bodyPr>
          <a:lstStyle/>
          <a:p>
            <a:pPr algn="ctr"/>
            <a:r>
              <a:rPr lang="en-US" sz="1200" dirty="0"/>
              <a:t>Period 03/15 – 06/30</a:t>
            </a:r>
          </a:p>
        </p:txBody>
      </p:sp>
      <p:sp>
        <p:nvSpPr>
          <p:cNvPr id="10" name="TextBox 9">
            <a:extLst>
              <a:ext uri="{FF2B5EF4-FFF2-40B4-BE49-F238E27FC236}">
                <a16:creationId xmlns:a16="http://schemas.microsoft.com/office/drawing/2014/main" id="{77E0FCC2-199F-40D6-8E7A-08235E2C1043}"/>
              </a:ext>
            </a:extLst>
          </p:cNvPr>
          <p:cNvSpPr txBox="1"/>
          <p:nvPr/>
        </p:nvSpPr>
        <p:spPr>
          <a:xfrm>
            <a:off x="5895088" y="6581001"/>
            <a:ext cx="6255985" cy="276999"/>
          </a:xfrm>
          <a:prstGeom prst="rect">
            <a:avLst/>
          </a:prstGeom>
          <a:noFill/>
        </p:spPr>
        <p:txBody>
          <a:bodyPr wrap="square" rtlCol="0">
            <a:spAutoFit/>
          </a:bodyPr>
          <a:lstStyle/>
          <a:p>
            <a:pPr algn="ctr"/>
            <a:r>
              <a:rPr lang="en-US" sz="1200" dirty="0"/>
              <a:t>Period 07/01 – 08/31</a:t>
            </a:r>
          </a:p>
        </p:txBody>
      </p:sp>
      <p:graphicFrame>
        <p:nvGraphicFramePr>
          <p:cNvPr id="7" name="Table 6">
            <a:extLst>
              <a:ext uri="{FF2B5EF4-FFF2-40B4-BE49-F238E27FC236}">
                <a16:creationId xmlns:a16="http://schemas.microsoft.com/office/drawing/2014/main" id="{61358141-ECA8-404A-92E3-E94A448E06E4}"/>
              </a:ext>
            </a:extLst>
          </p:cNvPr>
          <p:cNvGraphicFramePr>
            <a:graphicFrameLocks noGrp="1"/>
          </p:cNvGraphicFramePr>
          <p:nvPr>
            <p:extLst>
              <p:ext uri="{D42A27DB-BD31-4B8C-83A1-F6EECF244321}">
                <p14:modId xmlns:p14="http://schemas.microsoft.com/office/powerpoint/2010/main" val="3619140542"/>
              </p:ext>
            </p:extLst>
          </p:nvPr>
        </p:nvGraphicFramePr>
        <p:xfrm>
          <a:off x="1312680" y="1760219"/>
          <a:ext cx="3807969" cy="3337560"/>
        </p:xfrm>
        <a:graphic>
          <a:graphicData uri="http://schemas.openxmlformats.org/drawingml/2006/table">
            <a:tbl>
              <a:tblPr firstRow="1" bandRow="1">
                <a:tableStyleId>{9D7B26C5-4107-4FEC-AEDC-1716B250A1EF}</a:tableStyleId>
              </a:tblPr>
              <a:tblGrid>
                <a:gridCol w="798386">
                  <a:extLst>
                    <a:ext uri="{9D8B030D-6E8A-4147-A177-3AD203B41FA5}">
                      <a16:colId xmlns:a16="http://schemas.microsoft.com/office/drawing/2014/main" val="3127537044"/>
                    </a:ext>
                  </a:extLst>
                </a:gridCol>
                <a:gridCol w="295593">
                  <a:extLst>
                    <a:ext uri="{9D8B030D-6E8A-4147-A177-3AD203B41FA5}">
                      <a16:colId xmlns:a16="http://schemas.microsoft.com/office/drawing/2014/main" val="458828768"/>
                    </a:ext>
                  </a:extLst>
                </a:gridCol>
                <a:gridCol w="1356995">
                  <a:extLst>
                    <a:ext uri="{9D8B030D-6E8A-4147-A177-3AD203B41FA5}">
                      <a16:colId xmlns:a16="http://schemas.microsoft.com/office/drawing/2014/main" val="3282825635"/>
                    </a:ext>
                  </a:extLst>
                </a:gridCol>
                <a:gridCol w="1356995">
                  <a:extLst>
                    <a:ext uri="{9D8B030D-6E8A-4147-A177-3AD203B41FA5}">
                      <a16:colId xmlns:a16="http://schemas.microsoft.com/office/drawing/2014/main" val="814379804"/>
                    </a:ext>
                  </a:extLst>
                </a:gridCol>
              </a:tblGrid>
              <a:tr h="370840">
                <a:tc gridSpan="2">
                  <a:txBody>
                    <a:bodyPr/>
                    <a:lstStyle/>
                    <a:p>
                      <a:endParaRPr lang="en-US" sz="1200"/>
                    </a:p>
                  </a:txBody>
                  <a:tcPr/>
                </a:tc>
                <a:tc hMerge="1">
                  <a:txBody>
                    <a:bodyPr/>
                    <a:lstStyle/>
                    <a:p>
                      <a:endParaRPr lang="en-US"/>
                    </a:p>
                  </a:txBody>
                  <a:tcPr/>
                </a:tc>
                <a:tc>
                  <a:txBody>
                    <a:bodyPr/>
                    <a:lstStyle/>
                    <a:p>
                      <a:r>
                        <a:rPr lang="en-US" sz="1200" dirty="0"/>
                        <a:t>03/15 – 06/30</a:t>
                      </a:r>
                    </a:p>
                  </a:txBody>
                  <a:tcPr/>
                </a:tc>
                <a:tc>
                  <a:txBody>
                    <a:bodyPr/>
                    <a:lstStyle/>
                    <a:p>
                      <a:r>
                        <a:rPr lang="en-US" sz="1200" dirty="0"/>
                        <a:t>07/01 – 08/31</a:t>
                      </a:r>
                    </a:p>
                  </a:txBody>
                  <a:tcPr/>
                </a:tc>
                <a:extLst>
                  <a:ext uri="{0D108BD9-81ED-4DB2-BD59-A6C34878D82A}">
                    <a16:rowId xmlns:a16="http://schemas.microsoft.com/office/drawing/2014/main" val="3473478561"/>
                  </a:ext>
                </a:extLst>
              </a:tr>
              <a:tr h="370840">
                <a:tc gridSpan="2">
                  <a:txBody>
                    <a:bodyPr/>
                    <a:lstStyle/>
                    <a:p>
                      <a:r>
                        <a:rPr lang="en-US" sz="1200" b="1" dirty="0"/>
                        <a:t>R2</a:t>
                      </a:r>
                    </a:p>
                  </a:txBody>
                  <a:tcPr>
                    <a:noFill/>
                  </a:tcPr>
                </a:tc>
                <a:tc hMerge="1">
                  <a:txBody>
                    <a:bodyPr/>
                    <a:lstStyle/>
                    <a:p>
                      <a:endParaRPr lang="en-US"/>
                    </a:p>
                  </a:txBody>
                  <a:tcPr/>
                </a:tc>
                <a:tc>
                  <a:txBody>
                    <a:bodyPr/>
                    <a:lstStyle/>
                    <a:p>
                      <a:r>
                        <a:rPr lang="en-US" sz="1200" dirty="0"/>
                        <a:t>0.4586</a:t>
                      </a:r>
                    </a:p>
                  </a:txBody>
                  <a:tcPr>
                    <a:noFill/>
                  </a:tcPr>
                </a:tc>
                <a:tc>
                  <a:txBody>
                    <a:bodyPr/>
                    <a:lstStyle/>
                    <a:p>
                      <a:r>
                        <a:rPr lang="en-US" sz="1200" dirty="0"/>
                        <a:t>0.3893</a:t>
                      </a:r>
                    </a:p>
                  </a:txBody>
                  <a:tcPr>
                    <a:noFill/>
                  </a:tcPr>
                </a:tc>
                <a:extLst>
                  <a:ext uri="{0D108BD9-81ED-4DB2-BD59-A6C34878D82A}">
                    <a16:rowId xmlns:a16="http://schemas.microsoft.com/office/drawing/2014/main" val="2414342699"/>
                  </a:ext>
                </a:extLst>
              </a:tr>
              <a:tr h="370840">
                <a:tc gridSpan="2">
                  <a:txBody>
                    <a:bodyPr/>
                    <a:lstStyle/>
                    <a:p>
                      <a:r>
                        <a:rPr lang="en-US" sz="1200" b="1" dirty="0"/>
                        <a:t>RMSE</a:t>
                      </a:r>
                    </a:p>
                  </a:txBody>
                  <a:tcPr>
                    <a:noFill/>
                  </a:tcPr>
                </a:tc>
                <a:tc hMerge="1">
                  <a:txBody>
                    <a:bodyPr/>
                    <a:lstStyle/>
                    <a:p>
                      <a:endParaRPr lang="en-US"/>
                    </a:p>
                  </a:txBody>
                  <a:tcPr/>
                </a:tc>
                <a:tc>
                  <a:txBody>
                    <a:bodyPr/>
                    <a:lstStyle/>
                    <a:p>
                      <a:r>
                        <a:rPr lang="en-US" sz="1200" dirty="0"/>
                        <a:t>21.71</a:t>
                      </a:r>
                    </a:p>
                  </a:txBody>
                  <a:tcPr>
                    <a:noFill/>
                  </a:tcPr>
                </a:tc>
                <a:tc>
                  <a:txBody>
                    <a:bodyPr/>
                    <a:lstStyle/>
                    <a:p>
                      <a:r>
                        <a:rPr lang="en-US" sz="1200" dirty="0"/>
                        <a:t>10.17</a:t>
                      </a:r>
                    </a:p>
                  </a:txBody>
                  <a:tcPr>
                    <a:noFill/>
                  </a:tcPr>
                </a:tc>
                <a:extLst>
                  <a:ext uri="{0D108BD9-81ED-4DB2-BD59-A6C34878D82A}">
                    <a16:rowId xmlns:a16="http://schemas.microsoft.com/office/drawing/2014/main" val="608977889"/>
                  </a:ext>
                </a:extLst>
              </a:tr>
              <a:tr h="370840">
                <a:tc gridSpan="2">
                  <a:txBody>
                    <a:bodyPr/>
                    <a:lstStyle/>
                    <a:p>
                      <a:r>
                        <a:rPr lang="en-US" sz="1200" b="1" dirty="0"/>
                        <a:t>MAE</a:t>
                      </a:r>
                    </a:p>
                  </a:txBody>
                  <a:tcPr>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r>
                        <a:rPr lang="en-US" sz="1200" dirty="0"/>
                        <a:t>15.81</a:t>
                      </a:r>
                    </a:p>
                  </a:txBody>
                  <a:tcPr>
                    <a:lnB w="12700" cap="flat" cmpd="sng" algn="ctr">
                      <a:solidFill>
                        <a:schemeClr val="tx1"/>
                      </a:solidFill>
                      <a:prstDash val="solid"/>
                      <a:round/>
                      <a:headEnd type="none" w="med" len="med"/>
                      <a:tailEnd type="none" w="med" len="med"/>
                    </a:lnB>
                    <a:noFill/>
                  </a:tcPr>
                </a:tc>
                <a:tc>
                  <a:txBody>
                    <a:bodyPr/>
                    <a:lstStyle/>
                    <a:p>
                      <a:r>
                        <a:rPr lang="en-US" sz="1200" dirty="0"/>
                        <a:t>8.01</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8755555"/>
                  </a:ext>
                </a:extLst>
              </a:tr>
              <a:tr h="370840">
                <a:tc rowSpan="5">
                  <a:txBody>
                    <a:bodyPr/>
                    <a:lstStyle/>
                    <a:p>
                      <a:r>
                        <a:rPr lang="en-US" sz="1200" b="1" dirty="0"/>
                        <a:t>Top</a:t>
                      </a:r>
                    </a:p>
                    <a:p>
                      <a:r>
                        <a:rPr lang="en-US" sz="1200" b="1" dirty="0"/>
                        <a:t>Variables</a:t>
                      </a:r>
                    </a:p>
                  </a:txBody>
                  <a:tcPr>
                    <a:lnT w="12700" cap="flat" cmpd="sng" algn="ctr">
                      <a:solidFill>
                        <a:schemeClr val="tx1"/>
                      </a:solidFill>
                      <a:prstDash val="solid"/>
                      <a:round/>
                      <a:headEnd type="none" w="med" len="med"/>
                      <a:tailEnd type="none" w="med" len="med"/>
                    </a:lnT>
                    <a:noFill/>
                  </a:tcPr>
                </a:tc>
                <a:tc>
                  <a:txBody>
                    <a:bodyPr/>
                    <a:lstStyle/>
                    <a:p>
                      <a:r>
                        <a:rPr lang="en-US" sz="1200" b="1" dirty="0"/>
                        <a:t>1</a:t>
                      </a:r>
                    </a:p>
                  </a:txBody>
                  <a:tcPr>
                    <a:lnT w="12700" cap="flat" cmpd="sng" algn="ctr">
                      <a:solidFill>
                        <a:schemeClr val="tx1"/>
                      </a:solidFill>
                      <a:prstDash val="solid"/>
                      <a:round/>
                      <a:headEnd type="none" w="med" len="med"/>
                      <a:tailEnd type="none" w="med" len="med"/>
                    </a:lnT>
                    <a:noFill/>
                  </a:tcPr>
                </a:tc>
                <a:tc>
                  <a:txBody>
                    <a:bodyPr/>
                    <a:lstStyle/>
                    <a:p>
                      <a:r>
                        <a:rPr lang="en-US" sz="1200" dirty="0"/>
                        <a:t>White</a:t>
                      </a:r>
                    </a:p>
                  </a:txBody>
                  <a:tcPr>
                    <a:lnT w="12700" cap="flat" cmpd="sng" algn="ctr">
                      <a:solidFill>
                        <a:schemeClr val="tx1"/>
                      </a:solidFill>
                      <a:prstDash val="solid"/>
                      <a:round/>
                      <a:headEnd type="none" w="med" len="med"/>
                      <a:tailEnd type="none" w="med" len="med"/>
                    </a:lnT>
                    <a:noFill/>
                  </a:tcPr>
                </a:tc>
                <a:tc>
                  <a:txBody>
                    <a:bodyPr/>
                    <a:lstStyle/>
                    <a:p>
                      <a:r>
                        <a:rPr lang="en-US" sz="1200" dirty="0"/>
                        <a:t>MHI</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171247058"/>
                  </a:ext>
                </a:extLst>
              </a:tr>
              <a:tr h="370840">
                <a:tc vMerge="1">
                  <a:txBody>
                    <a:bodyPr/>
                    <a:lstStyle/>
                    <a:p>
                      <a:endParaRPr lang="en-US" sz="1200" b="1" dirty="0"/>
                    </a:p>
                  </a:txBody>
                  <a:tcPr>
                    <a:noFill/>
                  </a:tcPr>
                </a:tc>
                <a:tc>
                  <a:txBody>
                    <a:bodyPr/>
                    <a:lstStyle/>
                    <a:p>
                      <a:r>
                        <a:rPr lang="en-US" sz="1200" b="1" dirty="0"/>
                        <a:t>2</a:t>
                      </a:r>
                    </a:p>
                  </a:txBody>
                  <a:tcPr>
                    <a:noFill/>
                  </a:tcPr>
                </a:tc>
                <a:tc>
                  <a:txBody>
                    <a:bodyPr/>
                    <a:lstStyle/>
                    <a:p>
                      <a:r>
                        <a:rPr lang="en-US" sz="1200" dirty="0"/>
                        <a:t>Unemployment</a:t>
                      </a:r>
                    </a:p>
                  </a:txBody>
                  <a:tcPr>
                    <a:noFill/>
                  </a:tcPr>
                </a:tc>
                <a:tc>
                  <a:txBody>
                    <a:bodyPr/>
                    <a:lstStyle/>
                    <a:p>
                      <a:r>
                        <a:rPr lang="en-US" sz="1200" dirty="0"/>
                        <a:t>Unemployment</a:t>
                      </a:r>
                    </a:p>
                  </a:txBody>
                  <a:tcPr>
                    <a:noFill/>
                  </a:tcPr>
                </a:tc>
                <a:extLst>
                  <a:ext uri="{0D108BD9-81ED-4DB2-BD59-A6C34878D82A}">
                    <a16:rowId xmlns:a16="http://schemas.microsoft.com/office/drawing/2014/main" val="467267451"/>
                  </a:ext>
                </a:extLst>
              </a:tr>
              <a:tr h="370840">
                <a:tc vMerge="1">
                  <a:txBody>
                    <a:bodyPr/>
                    <a:lstStyle/>
                    <a:p>
                      <a:endParaRPr lang="en-US" sz="1200" b="1" dirty="0"/>
                    </a:p>
                  </a:txBody>
                  <a:tcPr>
                    <a:noFill/>
                  </a:tcPr>
                </a:tc>
                <a:tc>
                  <a:txBody>
                    <a:bodyPr/>
                    <a:lstStyle/>
                    <a:p>
                      <a:r>
                        <a:rPr lang="en-US" sz="1200" b="1" dirty="0"/>
                        <a:t>3</a:t>
                      </a:r>
                    </a:p>
                  </a:txBody>
                  <a:tcPr>
                    <a:noFill/>
                  </a:tcPr>
                </a:tc>
                <a:tc>
                  <a:txBody>
                    <a:bodyPr/>
                    <a:lstStyle/>
                    <a:p>
                      <a:r>
                        <a:rPr lang="en-US" sz="1200" dirty="0"/>
                        <a:t>Other</a:t>
                      </a:r>
                    </a:p>
                  </a:txBody>
                  <a:tcPr>
                    <a:noFill/>
                  </a:tcPr>
                </a:tc>
                <a:tc>
                  <a:txBody>
                    <a:bodyPr/>
                    <a:lstStyle/>
                    <a:p>
                      <a:r>
                        <a:rPr lang="en-US" sz="1200" dirty="0"/>
                        <a:t>Black</a:t>
                      </a:r>
                    </a:p>
                  </a:txBody>
                  <a:tcPr>
                    <a:noFill/>
                  </a:tcPr>
                </a:tc>
                <a:extLst>
                  <a:ext uri="{0D108BD9-81ED-4DB2-BD59-A6C34878D82A}">
                    <a16:rowId xmlns:a16="http://schemas.microsoft.com/office/drawing/2014/main" val="3137743366"/>
                  </a:ext>
                </a:extLst>
              </a:tr>
              <a:tr h="370840">
                <a:tc vMerge="1">
                  <a:txBody>
                    <a:bodyPr/>
                    <a:lstStyle/>
                    <a:p>
                      <a:endParaRPr lang="en-US" sz="1200" b="1" dirty="0"/>
                    </a:p>
                  </a:txBody>
                  <a:tcPr>
                    <a:noFill/>
                  </a:tcPr>
                </a:tc>
                <a:tc>
                  <a:txBody>
                    <a:bodyPr/>
                    <a:lstStyle/>
                    <a:p>
                      <a:r>
                        <a:rPr lang="en-US" sz="1200" b="1" dirty="0"/>
                        <a:t>4</a:t>
                      </a:r>
                    </a:p>
                  </a:txBody>
                  <a:tcPr>
                    <a:noFill/>
                  </a:tcPr>
                </a:tc>
                <a:tc>
                  <a:txBody>
                    <a:bodyPr/>
                    <a:lstStyle/>
                    <a:p>
                      <a:r>
                        <a:rPr lang="en-US" sz="1200" dirty="0"/>
                        <a:t>MHI</a:t>
                      </a:r>
                    </a:p>
                  </a:txBody>
                  <a:tcPr>
                    <a:noFill/>
                  </a:tcPr>
                </a:tc>
                <a:tc>
                  <a:txBody>
                    <a:bodyPr/>
                    <a:lstStyle/>
                    <a:p>
                      <a:r>
                        <a:rPr lang="en-US" sz="1200" dirty="0"/>
                        <a:t>White</a:t>
                      </a:r>
                    </a:p>
                  </a:txBody>
                  <a:tcPr>
                    <a:noFill/>
                  </a:tcPr>
                </a:tc>
                <a:extLst>
                  <a:ext uri="{0D108BD9-81ED-4DB2-BD59-A6C34878D82A}">
                    <a16:rowId xmlns:a16="http://schemas.microsoft.com/office/drawing/2014/main" val="2862743721"/>
                  </a:ext>
                </a:extLst>
              </a:tr>
              <a:tr h="370840">
                <a:tc vMerge="1">
                  <a:txBody>
                    <a:bodyPr/>
                    <a:lstStyle/>
                    <a:p>
                      <a:endParaRPr lang="en-US" sz="1200" b="1" dirty="0"/>
                    </a:p>
                  </a:txBody>
                  <a:tcPr>
                    <a:noFill/>
                  </a:tcPr>
                </a:tc>
                <a:tc>
                  <a:txBody>
                    <a:bodyPr/>
                    <a:lstStyle/>
                    <a:p>
                      <a:r>
                        <a:rPr lang="en-US" sz="1200" b="1" dirty="0"/>
                        <a:t>5</a:t>
                      </a:r>
                    </a:p>
                  </a:txBody>
                  <a:tcPr>
                    <a:noFill/>
                  </a:tcPr>
                </a:tc>
                <a:tc>
                  <a:txBody>
                    <a:bodyPr/>
                    <a:lstStyle/>
                    <a:p>
                      <a:r>
                        <a:rPr lang="en-US" sz="1200" dirty="0"/>
                        <a:t>Black</a:t>
                      </a:r>
                    </a:p>
                  </a:txBody>
                  <a:tcPr>
                    <a:noFill/>
                  </a:tcPr>
                </a:tc>
                <a:tc>
                  <a:txBody>
                    <a:bodyPr/>
                    <a:lstStyle/>
                    <a:p>
                      <a:r>
                        <a:rPr lang="en-US" sz="1200" dirty="0"/>
                        <a:t>Age 0-19</a:t>
                      </a:r>
                    </a:p>
                  </a:txBody>
                  <a:tcPr>
                    <a:noFill/>
                  </a:tcPr>
                </a:tc>
                <a:extLst>
                  <a:ext uri="{0D108BD9-81ED-4DB2-BD59-A6C34878D82A}">
                    <a16:rowId xmlns:a16="http://schemas.microsoft.com/office/drawing/2014/main" val="330186067"/>
                  </a:ext>
                </a:extLst>
              </a:tr>
            </a:tbl>
          </a:graphicData>
        </a:graphic>
      </p:graphicFrame>
    </p:spTree>
    <p:extLst>
      <p:ext uri="{BB962C8B-B14F-4D97-AF65-F5344CB8AC3E}">
        <p14:creationId xmlns:p14="http://schemas.microsoft.com/office/powerpoint/2010/main" val="3317420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B6D23F-1A25-4151-9210-8536A43A17D1}"/>
              </a:ext>
            </a:extLst>
          </p:cNvPr>
          <p:cNvSpPr>
            <a:spLocks noGrp="1"/>
          </p:cNvSpPr>
          <p:nvPr>
            <p:ph idx="1"/>
          </p:nvPr>
        </p:nvSpPr>
        <p:spPr>
          <a:xfrm>
            <a:off x="838200" y="1825625"/>
            <a:ext cx="6941976" cy="4351338"/>
          </a:xfrm>
        </p:spPr>
        <p:txBody>
          <a:bodyPr/>
          <a:lstStyle/>
          <a:p>
            <a:pPr marL="0" indent="0">
              <a:buNone/>
            </a:pPr>
            <a:r>
              <a:rPr lang="en-US" b="1" i="1" dirty="0"/>
              <a:t>4.4. GWR</a:t>
            </a:r>
          </a:p>
          <a:p>
            <a:pPr marL="0" indent="0">
              <a:buNone/>
            </a:pPr>
            <a:r>
              <a:rPr lang="en-US" dirty="0"/>
              <a:t>6 variables: White, unemployment rate, Other, median household income, Black, age 0-19</a:t>
            </a:r>
          </a:p>
        </p:txBody>
      </p:sp>
      <p:graphicFrame>
        <p:nvGraphicFramePr>
          <p:cNvPr id="4" name="Table 6">
            <a:extLst>
              <a:ext uri="{FF2B5EF4-FFF2-40B4-BE49-F238E27FC236}">
                <a16:creationId xmlns:a16="http://schemas.microsoft.com/office/drawing/2014/main" id="{54661A4F-C3E3-49B7-9177-A1BFD29211D4}"/>
              </a:ext>
            </a:extLst>
          </p:cNvPr>
          <p:cNvGraphicFramePr>
            <a:graphicFrameLocks noGrp="1"/>
          </p:cNvGraphicFramePr>
          <p:nvPr>
            <p:extLst>
              <p:ext uri="{D42A27DB-BD31-4B8C-83A1-F6EECF244321}">
                <p14:modId xmlns:p14="http://schemas.microsoft.com/office/powerpoint/2010/main" val="2290965294"/>
              </p:ext>
            </p:extLst>
          </p:nvPr>
        </p:nvGraphicFramePr>
        <p:xfrm>
          <a:off x="7780176" y="1825625"/>
          <a:ext cx="2996877" cy="892278"/>
        </p:xfrm>
        <a:graphic>
          <a:graphicData uri="http://schemas.openxmlformats.org/drawingml/2006/table">
            <a:tbl>
              <a:tblPr firstRow="1" bandRow="1">
                <a:tableStyleId>{9D7B26C5-4107-4FEC-AEDC-1716B250A1EF}</a:tableStyleId>
              </a:tblPr>
              <a:tblGrid>
                <a:gridCol w="582930">
                  <a:extLst>
                    <a:ext uri="{9D8B030D-6E8A-4147-A177-3AD203B41FA5}">
                      <a16:colId xmlns:a16="http://schemas.microsoft.com/office/drawing/2014/main" val="3127537044"/>
                    </a:ext>
                  </a:extLst>
                </a:gridCol>
                <a:gridCol w="1116330">
                  <a:extLst>
                    <a:ext uri="{9D8B030D-6E8A-4147-A177-3AD203B41FA5}">
                      <a16:colId xmlns:a16="http://schemas.microsoft.com/office/drawing/2014/main" val="3282825635"/>
                    </a:ext>
                  </a:extLst>
                </a:gridCol>
                <a:gridCol w="1297617">
                  <a:extLst>
                    <a:ext uri="{9D8B030D-6E8A-4147-A177-3AD203B41FA5}">
                      <a16:colId xmlns:a16="http://schemas.microsoft.com/office/drawing/2014/main" val="814379804"/>
                    </a:ext>
                  </a:extLst>
                </a:gridCol>
              </a:tblGrid>
              <a:tr h="297426">
                <a:tc>
                  <a:txBody>
                    <a:bodyPr/>
                    <a:lstStyle/>
                    <a:p>
                      <a:endParaRPr lang="en-US" sz="1200"/>
                    </a:p>
                  </a:txBody>
                  <a:tcPr/>
                </a:tc>
                <a:tc>
                  <a:txBody>
                    <a:bodyPr/>
                    <a:lstStyle/>
                    <a:p>
                      <a:r>
                        <a:rPr lang="en-US" sz="1200" dirty="0"/>
                        <a:t>03/15 – 06/30</a:t>
                      </a:r>
                    </a:p>
                  </a:txBody>
                  <a:tcPr/>
                </a:tc>
                <a:tc>
                  <a:txBody>
                    <a:bodyPr/>
                    <a:lstStyle/>
                    <a:p>
                      <a:r>
                        <a:rPr lang="en-US" sz="1200" dirty="0"/>
                        <a:t>07/01 – 08/31</a:t>
                      </a:r>
                    </a:p>
                  </a:txBody>
                  <a:tcPr/>
                </a:tc>
                <a:extLst>
                  <a:ext uri="{0D108BD9-81ED-4DB2-BD59-A6C34878D82A}">
                    <a16:rowId xmlns:a16="http://schemas.microsoft.com/office/drawing/2014/main" val="3473478561"/>
                  </a:ext>
                </a:extLst>
              </a:tr>
              <a:tr h="297426">
                <a:tc>
                  <a:txBody>
                    <a:bodyPr/>
                    <a:lstStyle/>
                    <a:p>
                      <a:r>
                        <a:rPr lang="en-US" sz="1200" b="1" dirty="0"/>
                        <a:t>R2</a:t>
                      </a:r>
                    </a:p>
                  </a:txBody>
                  <a:tcPr>
                    <a:noFill/>
                  </a:tcPr>
                </a:tc>
                <a:tc>
                  <a:txBody>
                    <a:bodyPr/>
                    <a:lstStyle/>
                    <a:p>
                      <a:r>
                        <a:rPr lang="en-US" altLang="zh-CN" sz="1200" dirty="0"/>
                        <a:t>0.7323</a:t>
                      </a:r>
                      <a:endParaRPr lang="en-US" sz="1200" dirty="0"/>
                    </a:p>
                  </a:txBody>
                  <a:tcPr>
                    <a:noFill/>
                  </a:tcPr>
                </a:tc>
                <a:tc>
                  <a:txBody>
                    <a:bodyPr/>
                    <a:lstStyle/>
                    <a:p>
                      <a:r>
                        <a:rPr lang="en-US" altLang="zh-CN" sz="1200" dirty="0"/>
                        <a:t>0.6870</a:t>
                      </a:r>
                      <a:endParaRPr lang="en-US" sz="1200" dirty="0"/>
                    </a:p>
                  </a:txBody>
                  <a:tcPr>
                    <a:noFill/>
                  </a:tcPr>
                </a:tc>
                <a:extLst>
                  <a:ext uri="{0D108BD9-81ED-4DB2-BD59-A6C34878D82A}">
                    <a16:rowId xmlns:a16="http://schemas.microsoft.com/office/drawing/2014/main" val="2414342699"/>
                  </a:ext>
                </a:extLst>
              </a:tr>
              <a:tr h="297426">
                <a:tc>
                  <a:txBody>
                    <a:bodyPr/>
                    <a:lstStyle/>
                    <a:p>
                      <a:r>
                        <a:rPr lang="en-US" altLang="zh-CN" sz="1200" b="1" dirty="0"/>
                        <a:t>AIC</a:t>
                      </a:r>
                      <a:endParaRPr lang="en-US" sz="1200" b="1" dirty="0"/>
                    </a:p>
                  </a:txBody>
                  <a:tcPr>
                    <a:noFill/>
                  </a:tcPr>
                </a:tc>
                <a:tc>
                  <a:txBody>
                    <a:bodyPr/>
                    <a:lstStyle/>
                    <a:p>
                      <a:r>
                        <a:rPr lang="en-US" altLang="zh-CN" sz="1200" dirty="0"/>
                        <a:t>2496.21</a:t>
                      </a:r>
                      <a:endParaRPr lang="en-US" sz="1200" dirty="0"/>
                    </a:p>
                  </a:txBody>
                  <a:tcPr>
                    <a:noFill/>
                  </a:tcPr>
                </a:tc>
                <a:tc>
                  <a:txBody>
                    <a:bodyPr/>
                    <a:lstStyle/>
                    <a:p>
                      <a:r>
                        <a:rPr lang="en-US" altLang="zh-CN" sz="1200" dirty="0"/>
                        <a:t>2745.86</a:t>
                      </a:r>
                      <a:endParaRPr lang="en-US" sz="1200" dirty="0"/>
                    </a:p>
                  </a:txBody>
                  <a:tcPr>
                    <a:noFill/>
                  </a:tcPr>
                </a:tc>
                <a:extLst>
                  <a:ext uri="{0D108BD9-81ED-4DB2-BD59-A6C34878D82A}">
                    <a16:rowId xmlns:a16="http://schemas.microsoft.com/office/drawing/2014/main" val="753960790"/>
                  </a:ext>
                </a:extLst>
              </a:tr>
            </a:tbl>
          </a:graphicData>
        </a:graphic>
      </p:graphicFrame>
      <p:pic>
        <p:nvPicPr>
          <p:cNvPr id="6" name="Picture 5" descr="A picture containing map&#10;&#10;Description automatically generated">
            <a:extLst>
              <a:ext uri="{FF2B5EF4-FFF2-40B4-BE49-F238E27FC236}">
                <a16:creationId xmlns:a16="http://schemas.microsoft.com/office/drawing/2014/main" id="{879DE930-760D-4164-8325-710BC1EAD411}"/>
              </a:ext>
            </a:extLst>
          </p:cNvPr>
          <p:cNvPicPr>
            <a:picLocks noChangeAspect="1"/>
          </p:cNvPicPr>
          <p:nvPr/>
        </p:nvPicPr>
        <p:blipFill rotWithShape="1">
          <a:blip r:embed="rId2">
            <a:extLst>
              <a:ext uri="{28A0092B-C50C-407E-A947-70E740481C1C}">
                <a14:useLocalDpi xmlns:a14="http://schemas.microsoft.com/office/drawing/2010/main" val="0"/>
              </a:ext>
            </a:extLst>
          </a:blip>
          <a:srcRect r="23567"/>
          <a:stretch/>
        </p:blipFill>
        <p:spPr>
          <a:xfrm>
            <a:off x="0" y="2717903"/>
            <a:ext cx="5591175" cy="365760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187FC505-580B-42CF-955C-45601019C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3388" y="2717903"/>
            <a:ext cx="7315200" cy="3657600"/>
          </a:xfrm>
          <a:prstGeom prst="rect">
            <a:avLst/>
          </a:prstGeom>
        </p:spPr>
      </p:pic>
    </p:spTree>
    <p:extLst>
      <p:ext uri="{BB962C8B-B14F-4D97-AF65-F5344CB8AC3E}">
        <p14:creationId xmlns:p14="http://schemas.microsoft.com/office/powerpoint/2010/main" val="419804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B441-0880-44F3-B3DE-8D22F3D72072}"/>
              </a:ext>
            </a:extLst>
          </p:cNvPr>
          <p:cNvSpPr>
            <a:spLocks noGrp="1"/>
          </p:cNvSpPr>
          <p:nvPr>
            <p:ph type="title"/>
          </p:nvPr>
        </p:nvSpPr>
        <p:spPr/>
        <p:txBody>
          <a:bodyPr/>
          <a:lstStyle/>
          <a:p>
            <a:r>
              <a:rPr lang="en-US" dirty="0"/>
              <a:t>Discussion and conclusion</a:t>
            </a:r>
          </a:p>
        </p:txBody>
      </p:sp>
      <p:sp>
        <p:nvSpPr>
          <p:cNvPr id="3" name="Content Placeholder 2">
            <a:extLst>
              <a:ext uri="{FF2B5EF4-FFF2-40B4-BE49-F238E27FC236}">
                <a16:creationId xmlns:a16="http://schemas.microsoft.com/office/drawing/2014/main" id="{1A0AE180-827E-4251-B6A2-C61A1A7AA7CB}"/>
              </a:ext>
            </a:extLst>
          </p:cNvPr>
          <p:cNvSpPr>
            <a:spLocks noGrp="1"/>
          </p:cNvSpPr>
          <p:nvPr>
            <p:ph idx="1"/>
          </p:nvPr>
        </p:nvSpPr>
        <p:spPr/>
        <p:txBody>
          <a:bodyPr/>
          <a:lstStyle/>
          <a:p>
            <a:r>
              <a:rPr lang="en-US" dirty="0"/>
              <a:t>There were 2 waves, and the third wave has arrived. Prince George’s county, Montgomery county, and Baltimore area have the most cases.</a:t>
            </a:r>
          </a:p>
          <a:p>
            <a:r>
              <a:rPr lang="en-US" dirty="0"/>
              <a:t>Cases were clustered near DC in the first time period, and then spread to 5 clusters.</a:t>
            </a:r>
          </a:p>
          <a:p>
            <a:r>
              <a:rPr lang="en-US" dirty="0"/>
              <a:t> Some variables that all ranked top in these models: White, Black, Other, median household income, unemployment rate, bachelor degree or higher, etc., which meets our expectations.</a:t>
            </a:r>
          </a:p>
          <a:p>
            <a:r>
              <a:rPr lang="en-US" dirty="0"/>
              <a:t>Among the 3 regression models (OLS, Random Forest, and GWR), GWR has the best model performance (R2=73.23% and 68.70%). Health officials may take the surface maps as references.</a:t>
            </a:r>
          </a:p>
          <a:p>
            <a:r>
              <a:rPr lang="en-US" dirty="0"/>
              <a:t>The Random Forest model overfitting has not been improved. Further studies on machine learning overfitting solutions are necessary.</a:t>
            </a:r>
          </a:p>
          <a:p>
            <a:r>
              <a:rPr lang="en-US" dirty="0"/>
              <a:t>The results of regionalization are unsatisfying due to unknown reason. Further studies are required.</a:t>
            </a:r>
          </a:p>
        </p:txBody>
      </p:sp>
    </p:spTree>
    <p:extLst>
      <p:ext uri="{BB962C8B-B14F-4D97-AF65-F5344CB8AC3E}">
        <p14:creationId xmlns:p14="http://schemas.microsoft.com/office/powerpoint/2010/main" val="748952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A36B25-EE1D-4C86-89BD-D87513D32B9F}"/>
              </a:ext>
            </a:extLst>
          </p:cNvPr>
          <p:cNvSpPr>
            <a:spLocks noGrp="1"/>
          </p:cNvSpPr>
          <p:nvPr>
            <p:ph idx="1"/>
          </p:nvPr>
        </p:nvSpPr>
        <p:spPr/>
        <p:txBody>
          <a:bodyPr>
            <a:normAutofit/>
          </a:bodyPr>
          <a:lstStyle/>
          <a:p>
            <a:pPr marL="0" indent="0" algn="ctr">
              <a:buNone/>
            </a:pPr>
            <a:r>
              <a:rPr lang="en-US" sz="2800" dirty="0"/>
              <a:t>Thanks</a:t>
            </a:r>
          </a:p>
          <a:p>
            <a:pPr algn="ctr"/>
            <a:endParaRPr lang="en-US" sz="2800" dirty="0"/>
          </a:p>
          <a:p>
            <a:pPr marL="0" indent="0" algn="ctr">
              <a:buNone/>
            </a:pPr>
            <a:r>
              <a:rPr lang="en-US" sz="2800" dirty="0"/>
              <a:t>Q&amp;A</a:t>
            </a:r>
          </a:p>
        </p:txBody>
      </p:sp>
    </p:spTree>
    <p:extLst>
      <p:ext uri="{BB962C8B-B14F-4D97-AF65-F5344CB8AC3E}">
        <p14:creationId xmlns:p14="http://schemas.microsoft.com/office/powerpoint/2010/main" val="3505327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AB00C-0DB6-4166-9710-9F00D08542C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4379207D-A412-453D-8F0A-F96186529C6A}"/>
              </a:ext>
            </a:extLst>
          </p:cNvPr>
          <p:cNvSpPr>
            <a:spLocks noGrp="1"/>
          </p:cNvSpPr>
          <p:nvPr>
            <p:ph idx="1"/>
          </p:nvPr>
        </p:nvSpPr>
        <p:spPr/>
        <p:txBody>
          <a:bodyPr/>
          <a:lstStyle/>
          <a:p>
            <a:pPr marL="0" indent="0">
              <a:buNone/>
            </a:pPr>
            <a:r>
              <a:rPr lang="en-US" dirty="0"/>
              <a:t>1. Research questions</a:t>
            </a:r>
          </a:p>
          <a:p>
            <a:pPr marL="0" indent="0">
              <a:buNone/>
            </a:pPr>
            <a:r>
              <a:rPr lang="en-US" dirty="0"/>
              <a:t>2. Data</a:t>
            </a:r>
          </a:p>
          <a:p>
            <a:pPr marL="0" indent="0">
              <a:buNone/>
            </a:pPr>
            <a:r>
              <a:rPr lang="en-US" dirty="0"/>
              <a:t>3. Methods</a:t>
            </a:r>
          </a:p>
          <a:p>
            <a:pPr marL="0" indent="0">
              <a:buNone/>
            </a:pPr>
            <a:r>
              <a:rPr lang="en-US" dirty="0"/>
              <a:t>4. Results</a:t>
            </a:r>
          </a:p>
          <a:p>
            <a:pPr marL="0" indent="0">
              <a:buNone/>
            </a:pPr>
            <a:r>
              <a:rPr lang="en-US" dirty="0"/>
              <a:t>5. Discussion and conclusion</a:t>
            </a:r>
          </a:p>
        </p:txBody>
      </p:sp>
    </p:spTree>
    <p:extLst>
      <p:ext uri="{BB962C8B-B14F-4D97-AF65-F5344CB8AC3E}">
        <p14:creationId xmlns:p14="http://schemas.microsoft.com/office/powerpoint/2010/main" val="3246114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A3A07-D168-405C-87CE-878FC9EC3230}"/>
              </a:ext>
            </a:extLst>
          </p:cNvPr>
          <p:cNvSpPr>
            <a:spLocks noGrp="1"/>
          </p:cNvSpPr>
          <p:nvPr>
            <p:ph type="title"/>
          </p:nvPr>
        </p:nvSpPr>
        <p:spPr/>
        <p:txBody>
          <a:bodyPr/>
          <a:lstStyle/>
          <a:p>
            <a:r>
              <a:rPr lang="en-US" dirty="0"/>
              <a:t>1. Research questions</a:t>
            </a:r>
          </a:p>
        </p:txBody>
      </p:sp>
      <p:sp>
        <p:nvSpPr>
          <p:cNvPr id="3" name="Content Placeholder 2">
            <a:extLst>
              <a:ext uri="{FF2B5EF4-FFF2-40B4-BE49-F238E27FC236}">
                <a16:creationId xmlns:a16="http://schemas.microsoft.com/office/drawing/2014/main" id="{576499D6-22E0-450D-B998-3CD56BF5C6E5}"/>
              </a:ext>
            </a:extLst>
          </p:cNvPr>
          <p:cNvSpPr>
            <a:spLocks noGrp="1"/>
          </p:cNvSpPr>
          <p:nvPr>
            <p:ph idx="1"/>
          </p:nvPr>
        </p:nvSpPr>
        <p:spPr/>
        <p:txBody>
          <a:bodyPr>
            <a:normAutofit/>
          </a:bodyPr>
          <a:lstStyle/>
          <a:p>
            <a:pPr marL="0" indent="0">
              <a:lnSpc>
                <a:spcPct val="100000"/>
              </a:lnSpc>
              <a:spcBef>
                <a:spcPts val="0"/>
              </a:spcBef>
              <a:buNone/>
            </a:pPr>
            <a:r>
              <a:rPr lang="en-US" b="1" i="1" dirty="0"/>
              <a:t>1.1. Background</a:t>
            </a:r>
          </a:p>
          <a:p>
            <a:pPr marL="0" indent="0">
              <a:lnSpc>
                <a:spcPct val="100000"/>
              </a:lnSpc>
              <a:spcBef>
                <a:spcPts val="0"/>
              </a:spcBef>
              <a:buNone/>
            </a:pPr>
            <a:endParaRPr lang="en-US" dirty="0"/>
          </a:p>
          <a:p>
            <a:pPr marL="0" indent="0">
              <a:lnSpc>
                <a:spcPct val="100000"/>
              </a:lnSpc>
              <a:spcBef>
                <a:spcPts val="0"/>
              </a:spcBef>
              <a:buNone/>
            </a:pPr>
            <a:r>
              <a:rPr lang="en-US" dirty="0"/>
              <a:t>The US is facing a severe COVID-19 situation, with over </a:t>
            </a:r>
            <a:r>
              <a:rPr lang="en-US" b="1" dirty="0"/>
              <a:t>14.8M</a:t>
            </a:r>
            <a:r>
              <a:rPr lang="en-US" dirty="0"/>
              <a:t> COVID-19 cases and over </a:t>
            </a:r>
            <a:r>
              <a:rPr lang="en-US" b="1" dirty="0"/>
              <a:t>282K</a:t>
            </a:r>
            <a:r>
              <a:rPr lang="en-US" dirty="0"/>
              <a:t> deaths across the US, while the numbers for Maryland are </a:t>
            </a:r>
            <a:r>
              <a:rPr lang="en-US" b="1" dirty="0"/>
              <a:t>215K</a:t>
            </a:r>
            <a:r>
              <a:rPr lang="en-US" dirty="0"/>
              <a:t> and </a:t>
            </a:r>
            <a:r>
              <a:rPr lang="en-US" b="1" dirty="0"/>
              <a:t>4,846</a:t>
            </a:r>
            <a:r>
              <a:rPr lang="en-US" dirty="0"/>
              <a:t>, respectively.</a:t>
            </a:r>
          </a:p>
          <a:p>
            <a:pPr marL="0" indent="0">
              <a:lnSpc>
                <a:spcPct val="100000"/>
              </a:lnSpc>
              <a:spcBef>
                <a:spcPts val="0"/>
              </a:spcBef>
              <a:buNone/>
            </a:pPr>
            <a:endParaRPr lang="en-US" dirty="0"/>
          </a:p>
          <a:p>
            <a:pPr marL="0" indent="0">
              <a:lnSpc>
                <a:spcPct val="100000"/>
              </a:lnSpc>
              <a:spcBef>
                <a:spcPts val="0"/>
              </a:spcBef>
              <a:buNone/>
            </a:pPr>
            <a:r>
              <a:rPr lang="en-US" dirty="0"/>
              <a:t>Living in Maryland, the public is interested in how the COVID-19 pandemic has evolved in Maryland, how Maryland Department of Health reacted and mitigated the pandemic, when the second/third wave would come, etc.</a:t>
            </a:r>
          </a:p>
        </p:txBody>
      </p:sp>
    </p:spTree>
    <p:extLst>
      <p:ext uri="{BB962C8B-B14F-4D97-AF65-F5344CB8AC3E}">
        <p14:creationId xmlns:p14="http://schemas.microsoft.com/office/powerpoint/2010/main" val="2654688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DE60-4DF6-4F9A-8836-ABD9E3305BE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167793-5EF5-4814-A985-083E29065DD6}"/>
              </a:ext>
            </a:extLst>
          </p:cNvPr>
          <p:cNvSpPr>
            <a:spLocks noGrp="1"/>
          </p:cNvSpPr>
          <p:nvPr>
            <p:ph idx="1"/>
          </p:nvPr>
        </p:nvSpPr>
        <p:spPr/>
        <p:txBody>
          <a:bodyPr/>
          <a:lstStyle/>
          <a:p>
            <a:pPr marL="0" indent="0">
              <a:lnSpc>
                <a:spcPct val="100000"/>
              </a:lnSpc>
              <a:spcBef>
                <a:spcPts val="0"/>
              </a:spcBef>
              <a:buNone/>
            </a:pPr>
            <a:r>
              <a:rPr lang="en-US" b="1" i="1" dirty="0"/>
              <a:t>1.2. Objectives of study</a:t>
            </a:r>
          </a:p>
          <a:p>
            <a:pPr marL="0" indent="0">
              <a:lnSpc>
                <a:spcPct val="100000"/>
              </a:lnSpc>
              <a:spcBef>
                <a:spcPts val="0"/>
              </a:spcBef>
              <a:buNone/>
            </a:pPr>
            <a:endParaRPr lang="en-US" dirty="0"/>
          </a:p>
          <a:p>
            <a:pPr marL="0" indent="0">
              <a:lnSpc>
                <a:spcPct val="100000"/>
              </a:lnSpc>
              <a:spcBef>
                <a:spcPts val="0"/>
              </a:spcBef>
              <a:buNone/>
            </a:pPr>
            <a:r>
              <a:rPr lang="en-US" b="1" dirty="0"/>
              <a:t>Question 1</a:t>
            </a:r>
            <a:r>
              <a:rPr lang="en-US" dirty="0"/>
              <a:t>: What are the spatiotemporal patterns of COVID-19 pandemic in Maryland in terms of positive cases? Where are the hot spots/cold spots?</a:t>
            </a:r>
          </a:p>
          <a:p>
            <a:pPr marL="0" indent="0">
              <a:lnSpc>
                <a:spcPct val="100000"/>
              </a:lnSpc>
              <a:spcBef>
                <a:spcPts val="0"/>
              </a:spcBef>
              <a:buNone/>
            </a:pPr>
            <a:endParaRPr lang="en-US" dirty="0"/>
          </a:p>
          <a:p>
            <a:pPr marL="0" indent="0">
              <a:lnSpc>
                <a:spcPct val="100000"/>
              </a:lnSpc>
              <a:spcBef>
                <a:spcPts val="0"/>
              </a:spcBef>
              <a:buNone/>
            </a:pPr>
            <a:r>
              <a:rPr lang="en-US" b="1" dirty="0"/>
              <a:t>Question 2</a:t>
            </a:r>
            <a:r>
              <a:rPr lang="en-US" dirty="0"/>
              <a:t>: What are the demographic and socioeconomic determinants that are impacting COVID-19 outbreak? How did these factors change over the 2 time periods (03/15-06/30 and 07/01-08/31)?</a:t>
            </a:r>
          </a:p>
        </p:txBody>
      </p:sp>
    </p:spTree>
    <p:extLst>
      <p:ext uri="{BB962C8B-B14F-4D97-AF65-F5344CB8AC3E}">
        <p14:creationId xmlns:p14="http://schemas.microsoft.com/office/powerpoint/2010/main" val="2211382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37932-1759-43F4-A1FE-D669A203525E}"/>
              </a:ext>
            </a:extLst>
          </p:cNvPr>
          <p:cNvSpPr>
            <a:spLocks noGrp="1"/>
          </p:cNvSpPr>
          <p:nvPr>
            <p:ph type="title"/>
          </p:nvPr>
        </p:nvSpPr>
        <p:spPr/>
        <p:txBody>
          <a:bodyPr/>
          <a:lstStyle/>
          <a:p>
            <a:r>
              <a:rPr lang="en-US" dirty="0"/>
              <a:t>2. Data</a:t>
            </a:r>
          </a:p>
        </p:txBody>
      </p:sp>
      <p:graphicFrame>
        <p:nvGraphicFramePr>
          <p:cNvPr id="4" name="Table 4">
            <a:extLst>
              <a:ext uri="{FF2B5EF4-FFF2-40B4-BE49-F238E27FC236}">
                <a16:creationId xmlns:a16="http://schemas.microsoft.com/office/drawing/2014/main" id="{E2BA16E2-D18A-4F1F-A3E4-3F04254D8B15}"/>
              </a:ext>
            </a:extLst>
          </p:cNvPr>
          <p:cNvGraphicFramePr>
            <a:graphicFrameLocks noGrp="1"/>
          </p:cNvGraphicFramePr>
          <p:nvPr>
            <p:ph idx="1"/>
            <p:extLst>
              <p:ext uri="{D42A27DB-BD31-4B8C-83A1-F6EECF244321}">
                <p14:modId xmlns:p14="http://schemas.microsoft.com/office/powerpoint/2010/main" val="3159089029"/>
              </p:ext>
            </p:extLst>
          </p:nvPr>
        </p:nvGraphicFramePr>
        <p:xfrm>
          <a:off x="1234692" y="2415540"/>
          <a:ext cx="9722615" cy="2026920"/>
        </p:xfrm>
        <a:graphic>
          <a:graphicData uri="http://schemas.openxmlformats.org/drawingml/2006/table">
            <a:tbl>
              <a:tblPr firstRow="1" bandRow="1">
                <a:tableStyleId>{9D7B26C5-4107-4FEC-AEDC-1716B250A1EF}</a:tableStyleId>
              </a:tblPr>
              <a:tblGrid>
                <a:gridCol w="1928559">
                  <a:extLst>
                    <a:ext uri="{9D8B030D-6E8A-4147-A177-3AD203B41FA5}">
                      <a16:colId xmlns:a16="http://schemas.microsoft.com/office/drawing/2014/main" val="4291994796"/>
                    </a:ext>
                  </a:extLst>
                </a:gridCol>
                <a:gridCol w="4910897">
                  <a:extLst>
                    <a:ext uri="{9D8B030D-6E8A-4147-A177-3AD203B41FA5}">
                      <a16:colId xmlns:a16="http://schemas.microsoft.com/office/drawing/2014/main" val="3459271852"/>
                    </a:ext>
                  </a:extLst>
                </a:gridCol>
                <a:gridCol w="2883159">
                  <a:extLst>
                    <a:ext uri="{9D8B030D-6E8A-4147-A177-3AD203B41FA5}">
                      <a16:colId xmlns:a16="http://schemas.microsoft.com/office/drawing/2014/main" val="1787691425"/>
                    </a:ext>
                  </a:extLst>
                </a:gridCol>
              </a:tblGrid>
              <a:tr h="370840">
                <a:tc>
                  <a:txBody>
                    <a:bodyPr/>
                    <a:lstStyle/>
                    <a:p>
                      <a:r>
                        <a:rPr lang="en-US" sz="1200" dirty="0"/>
                        <a:t>Data</a:t>
                      </a:r>
                    </a:p>
                  </a:txBody>
                  <a:tcPr/>
                </a:tc>
                <a:tc>
                  <a:txBody>
                    <a:bodyPr/>
                    <a:lstStyle/>
                    <a:p>
                      <a:r>
                        <a:rPr lang="en-US" sz="1200" dirty="0"/>
                        <a:t>Description</a:t>
                      </a:r>
                    </a:p>
                  </a:txBody>
                  <a:tcPr/>
                </a:tc>
                <a:tc>
                  <a:txBody>
                    <a:bodyPr/>
                    <a:lstStyle/>
                    <a:p>
                      <a:r>
                        <a:rPr lang="en-US" sz="1200" dirty="0"/>
                        <a:t>Source</a:t>
                      </a:r>
                    </a:p>
                  </a:txBody>
                  <a:tcPr/>
                </a:tc>
                <a:extLst>
                  <a:ext uri="{0D108BD9-81ED-4DB2-BD59-A6C34878D82A}">
                    <a16:rowId xmlns:a16="http://schemas.microsoft.com/office/drawing/2014/main" val="2160514953"/>
                  </a:ext>
                </a:extLst>
              </a:tr>
              <a:tr h="370840">
                <a:tc>
                  <a:txBody>
                    <a:bodyPr/>
                    <a:lstStyle/>
                    <a:p>
                      <a:r>
                        <a:rPr lang="en-US" sz="1200" dirty="0"/>
                        <a:t>COVID-19 related data</a:t>
                      </a:r>
                    </a:p>
                  </a:txBody>
                  <a:tcPr>
                    <a:noFill/>
                  </a:tcPr>
                </a:tc>
                <a:tc>
                  <a:txBody>
                    <a:bodyPr/>
                    <a:lstStyle/>
                    <a:p>
                      <a:r>
                        <a:rPr lang="en-US" sz="1200" dirty="0"/>
                        <a:t>Cases by county, age, gender, race and ethnicity &amp; cases by zip code</a:t>
                      </a:r>
                    </a:p>
                  </a:txBody>
                  <a:tcPr>
                    <a:noFill/>
                  </a:tcPr>
                </a:tc>
                <a:tc>
                  <a:txBody>
                    <a:bodyPr/>
                    <a:lstStyle/>
                    <a:p>
                      <a:r>
                        <a:rPr lang="en-US" sz="1200" dirty="0"/>
                        <a:t>Maryland Department of Health</a:t>
                      </a:r>
                    </a:p>
                  </a:txBody>
                  <a:tcPr>
                    <a:noFill/>
                  </a:tcPr>
                </a:tc>
                <a:extLst>
                  <a:ext uri="{0D108BD9-81ED-4DB2-BD59-A6C34878D82A}">
                    <a16:rowId xmlns:a16="http://schemas.microsoft.com/office/drawing/2014/main" val="3892407240"/>
                  </a:ext>
                </a:extLst>
              </a:tr>
              <a:tr h="370840">
                <a:tc>
                  <a:txBody>
                    <a:bodyPr/>
                    <a:lstStyle/>
                    <a:p>
                      <a:r>
                        <a:rPr lang="en-US" sz="1200" dirty="0"/>
                        <a:t>Maryland boundaries</a:t>
                      </a:r>
                    </a:p>
                  </a:txBody>
                  <a:tcPr>
                    <a:noFill/>
                  </a:tcPr>
                </a:tc>
                <a:tc>
                  <a:txBody>
                    <a:bodyPr/>
                    <a:lstStyle/>
                    <a:p>
                      <a:r>
                        <a:rPr lang="en-US" sz="1200" dirty="0"/>
                        <a:t>County level, zip code level, and census tract level</a:t>
                      </a:r>
                    </a:p>
                  </a:txBody>
                  <a:tcPr>
                    <a:noFill/>
                  </a:tcPr>
                </a:tc>
                <a:tc>
                  <a:txBody>
                    <a:bodyPr/>
                    <a:lstStyle/>
                    <a:p>
                      <a:r>
                        <a:rPr lang="en-US" sz="1200" dirty="0"/>
                        <a:t>Maryland’s Open Data Portal and Maryland’s GIS Data Catalog</a:t>
                      </a:r>
                    </a:p>
                  </a:txBody>
                  <a:tcPr>
                    <a:noFill/>
                  </a:tcPr>
                </a:tc>
                <a:extLst>
                  <a:ext uri="{0D108BD9-81ED-4DB2-BD59-A6C34878D82A}">
                    <a16:rowId xmlns:a16="http://schemas.microsoft.com/office/drawing/2014/main" val="2897755564"/>
                  </a:ext>
                </a:extLst>
              </a:tr>
              <a:tr h="370840">
                <a:tc>
                  <a:txBody>
                    <a:bodyPr/>
                    <a:lstStyle/>
                    <a:p>
                      <a:r>
                        <a:rPr lang="en-US" sz="1200" dirty="0"/>
                        <a:t>Maryland statistics</a:t>
                      </a:r>
                    </a:p>
                  </a:txBody>
                  <a:tcPr>
                    <a:noFill/>
                  </a:tcPr>
                </a:tc>
                <a:tc>
                  <a:txBody>
                    <a:bodyPr/>
                    <a:lstStyle/>
                    <a:p>
                      <a:r>
                        <a:rPr lang="en-US" sz="1200" dirty="0"/>
                        <a:t>Populations, age, gender, race/ethnicity, income and poverty, housing, education, and employment</a:t>
                      </a:r>
                    </a:p>
                  </a:txBody>
                  <a:tcPr>
                    <a:noFill/>
                  </a:tcPr>
                </a:tc>
                <a:tc>
                  <a:txBody>
                    <a:bodyPr/>
                    <a:lstStyle/>
                    <a:p>
                      <a:r>
                        <a:rPr lang="en-US" sz="1200"/>
                        <a:t>2018 </a:t>
                      </a:r>
                      <a:r>
                        <a:rPr lang="en-US" sz="1200" dirty="0"/>
                        <a:t>ACS</a:t>
                      </a:r>
                    </a:p>
                  </a:txBody>
                  <a:tcPr>
                    <a:noFill/>
                  </a:tcPr>
                </a:tc>
                <a:extLst>
                  <a:ext uri="{0D108BD9-81ED-4DB2-BD59-A6C34878D82A}">
                    <a16:rowId xmlns:a16="http://schemas.microsoft.com/office/drawing/2014/main" val="1770838675"/>
                  </a:ext>
                </a:extLst>
              </a:tr>
              <a:tr h="370840">
                <a:tc>
                  <a:txBody>
                    <a:bodyPr/>
                    <a:lstStyle/>
                    <a:p>
                      <a:r>
                        <a:rPr lang="en-US" sz="1200" dirty="0"/>
                        <a:t>Maryland hospital locations</a:t>
                      </a:r>
                    </a:p>
                  </a:txBody>
                  <a:tcPr>
                    <a:noFill/>
                  </a:tcPr>
                </a:tc>
                <a:tc>
                  <a:txBody>
                    <a:bodyPr/>
                    <a:lstStyle/>
                    <a:p>
                      <a:r>
                        <a:rPr lang="en-US" sz="1200" dirty="0"/>
                        <a:t>Hospitals licensed by Maryland DOH</a:t>
                      </a:r>
                    </a:p>
                  </a:txBody>
                  <a:tcPr>
                    <a:noFill/>
                  </a:tcPr>
                </a:tc>
                <a:tc>
                  <a:txBody>
                    <a:bodyPr/>
                    <a:lstStyle/>
                    <a:p>
                      <a:r>
                        <a:rPr lang="en-US" sz="1200" dirty="0"/>
                        <a:t>Maryland’s GIS Data Catalog</a:t>
                      </a:r>
                    </a:p>
                  </a:txBody>
                  <a:tcPr>
                    <a:noFill/>
                  </a:tcPr>
                </a:tc>
                <a:extLst>
                  <a:ext uri="{0D108BD9-81ED-4DB2-BD59-A6C34878D82A}">
                    <a16:rowId xmlns:a16="http://schemas.microsoft.com/office/drawing/2014/main" val="3141428006"/>
                  </a:ext>
                </a:extLst>
              </a:tr>
            </a:tbl>
          </a:graphicData>
        </a:graphic>
      </p:graphicFrame>
    </p:spTree>
    <p:extLst>
      <p:ext uri="{BB962C8B-B14F-4D97-AF65-F5344CB8AC3E}">
        <p14:creationId xmlns:p14="http://schemas.microsoft.com/office/powerpoint/2010/main" val="2975150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EB2F-5AB5-4547-B679-CCEAFC116D68}"/>
              </a:ext>
            </a:extLst>
          </p:cNvPr>
          <p:cNvSpPr>
            <a:spLocks noGrp="1"/>
          </p:cNvSpPr>
          <p:nvPr>
            <p:ph type="title"/>
          </p:nvPr>
        </p:nvSpPr>
        <p:spPr/>
        <p:txBody>
          <a:bodyPr/>
          <a:lstStyle/>
          <a:p>
            <a:r>
              <a:rPr lang="en-US" dirty="0"/>
              <a:t>3. Methods</a:t>
            </a:r>
          </a:p>
        </p:txBody>
      </p:sp>
      <p:sp>
        <p:nvSpPr>
          <p:cNvPr id="3" name="Content Placeholder 2">
            <a:extLst>
              <a:ext uri="{FF2B5EF4-FFF2-40B4-BE49-F238E27FC236}">
                <a16:creationId xmlns:a16="http://schemas.microsoft.com/office/drawing/2014/main" id="{D8E6ADBD-1E63-48B6-BD59-C220E7410801}"/>
              </a:ext>
            </a:extLst>
          </p:cNvPr>
          <p:cNvSpPr>
            <a:spLocks noGrp="1"/>
          </p:cNvSpPr>
          <p:nvPr>
            <p:ph idx="1"/>
          </p:nvPr>
        </p:nvSpPr>
        <p:spPr>
          <a:xfrm>
            <a:off x="838200" y="1797632"/>
            <a:ext cx="10515600" cy="4351338"/>
          </a:xfrm>
        </p:spPr>
        <p:txBody>
          <a:bodyPr/>
          <a:lstStyle/>
          <a:p>
            <a:pPr marL="0" indent="0">
              <a:lnSpc>
                <a:spcPct val="100000"/>
              </a:lnSpc>
              <a:spcBef>
                <a:spcPts val="0"/>
              </a:spcBef>
              <a:buNone/>
            </a:pPr>
            <a:r>
              <a:rPr lang="en-US" b="1" i="1" dirty="0"/>
              <a:t>3.1. Process and geo-visualize data</a:t>
            </a:r>
          </a:p>
          <a:p>
            <a:pPr marL="0" indent="0">
              <a:lnSpc>
                <a:spcPct val="100000"/>
              </a:lnSpc>
              <a:spcBef>
                <a:spcPts val="0"/>
              </a:spcBef>
              <a:buNone/>
            </a:pPr>
            <a:endParaRPr lang="en-US" dirty="0"/>
          </a:p>
          <a:p>
            <a:pPr marL="0" indent="0">
              <a:lnSpc>
                <a:spcPct val="100000"/>
              </a:lnSpc>
              <a:spcBef>
                <a:spcPts val="0"/>
              </a:spcBef>
              <a:buNone/>
            </a:pPr>
            <a:r>
              <a:rPr lang="en-US" dirty="0"/>
              <a:t>Visualized COVID-19 cases trend at zip code level for 2 time periods (</a:t>
            </a:r>
            <a:r>
              <a:rPr lang="en-US" b="1" dirty="0"/>
              <a:t>03/15-06/30</a:t>
            </a:r>
            <a:r>
              <a:rPr lang="en-US" dirty="0"/>
              <a:t> and </a:t>
            </a:r>
            <a:r>
              <a:rPr lang="en-US" b="1" dirty="0"/>
              <a:t>07/01-08/31</a:t>
            </a:r>
            <a:r>
              <a:rPr lang="en-US" dirty="0"/>
              <a:t>). What is the overall trend of Maryland COVID-19 cases? Which county has the most case number? An animated visualization is provided.</a:t>
            </a:r>
          </a:p>
          <a:p>
            <a:pPr marL="0" indent="0">
              <a:lnSpc>
                <a:spcPct val="100000"/>
              </a:lnSpc>
              <a:spcBef>
                <a:spcPts val="0"/>
              </a:spcBef>
              <a:buNone/>
            </a:pPr>
            <a:endParaRPr lang="en-US" dirty="0"/>
          </a:p>
          <a:p>
            <a:pPr marL="0" indent="0">
              <a:lnSpc>
                <a:spcPct val="100000"/>
              </a:lnSpc>
              <a:spcBef>
                <a:spcPts val="0"/>
              </a:spcBef>
              <a:buNone/>
            </a:pPr>
            <a:r>
              <a:rPr lang="en-US" dirty="0"/>
              <a:t>Cross walked the case data from zip code level to census tract level. The explanatory variables selected for spatial modelling are:</a:t>
            </a:r>
          </a:p>
          <a:p>
            <a:pPr marL="457200" lvl="1" indent="0">
              <a:lnSpc>
                <a:spcPct val="100000"/>
              </a:lnSpc>
              <a:spcBef>
                <a:spcPts val="0"/>
              </a:spcBef>
              <a:buNone/>
            </a:pPr>
            <a:r>
              <a:rPr lang="en-US" dirty="0"/>
              <a:t>Population density, race/ethnicity (White, Black, Asian, Native, Other), age groups (0-19, 20-39, 40-59, 60-79, 80+), population with bachelor degree or higher, population below poverty level, median household income, unemployment rate, uninsured population</a:t>
            </a:r>
          </a:p>
          <a:p>
            <a:pPr marL="0" indent="0">
              <a:lnSpc>
                <a:spcPct val="100000"/>
              </a:lnSpc>
              <a:spcBef>
                <a:spcPts val="0"/>
              </a:spcBef>
              <a:buNone/>
            </a:pPr>
            <a:endParaRPr lang="en-US" dirty="0"/>
          </a:p>
          <a:p>
            <a:pPr marL="0" indent="0">
              <a:lnSpc>
                <a:spcPct val="100000"/>
              </a:lnSpc>
              <a:spcBef>
                <a:spcPts val="0"/>
              </a:spcBef>
              <a:buNone/>
            </a:pPr>
            <a:r>
              <a:rPr lang="en-US" dirty="0"/>
              <a:t>The dependent variable is new COVID-19 positive cases in 03/15-06/30 and 07/01-08/31</a:t>
            </a:r>
          </a:p>
        </p:txBody>
      </p:sp>
    </p:spTree>
    <p:extLst>
      <p:ext uri="{BB962C8B-B14F-4D97-AF65-F5344CB8AC3E}">
        <p14:creationId xmlns:p14="http://schemas.microsoft.com/office/powerpoint/2010/main" val="670424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161238-61AF-4796-9B13-714F03CB52D5}"/>
              </a:ext>
            </a:extLst>
          </p:cNvPr>
          <p:cNvSpPr>
            <a:spLocks noGrp="1"/>
          </p:cNvSpPr>
          <p:nvPr>
            <p:ph idx="1"/>
          </p:nvPr>
        </p:nvSpPr>
        <p:spPr>
          <a:xfrm>
            <a:off x="838200" y="1825625"/>
            <a:ext cx="10515600" cy="4351338"/>
          </a:xfrm>
        </p:spPr>
        <p:txBody>
          <a:bodyPr>
            <a:normAutofit/>
          </a:bodyPr>
          <a:lstStyle/>
          <a:p>
            <a:pPr marL="0" indent="0">
              <a:buNone/>
            </a:pPr>
            <a:r>
              <a:rPr lang="en-US" b="1" i="1" dirty="0"/>
              <a:t>3.2. Spatial clustering</a:t>
            </a:r>
          </a:p>
          <a:p>
            <a:pPr marL="0" indent="0">
              <a:buNone/>
            </a:pPr>
            <a:endParaRPr lang="en-US" dirty="0"/>
          </a:p>
          <a:p>
            <a:pPr marL="0" indent="0">
              <a:buNone/>
            </a:pPr>
            <a:r>
              <a:rPr lang="en-US" dirty="0"/>
              <a:t>Performed hotspot analysis using </a:t>
            </a:r>
            <a:r>
              <a:rPr lang="en-US" b="1" dirty="0"/>
              <a:t>Local Moran’s I </a:t>
            </a:r>
            <a:r>
              <a:rPr lang="en-US" dirty="0"/>
              <a:t>to identify the clusters of COVID-19 cases. Regionalization using K-Nearest Neighbor (k=5, 4 nearest neighbors) failed (needs further study).</a:t>
            </a:r>
          </a:p>
          <a:p>
            <a:pPr marL="0" indent="0">
              <a:buNone/>
            </a:pPr>
            <a:endParaRPr lang="en-US" dirty="0"/>
          </a:p>
          <a:p>
            <a:pPr marL="0" indent="0">
              <a:buNone/>
            </a:pPr>
            <a:r>
              <a:rPr lang="en-US" b="1" i="1" dirty="0"/>
              <a:t>3.3. Run OLS and Random Forest models</a:t>
            </a:r>
          </a:p>
          <a:p>
            <a:pPr marL="0" indent="0">
              <a:buNone/>
            </a:pPr>
            <a:endParaRPr lang="en-US" dirty="0"/>
          </a:p>
          <a:p>
            <a:pPr marL="0" indent="0">
              <a:buNone/>
            </a:pPr>
            <a:r>
              <a:rPr lang="en-US" dirty="0"/>
              <a:t>Standardized the dataset for OLS regression. Compared the coefficients of top impacting features of the 2 models. Filtered out extreme records, train (75%) test (75%) split with 5-fold cross-validation, tuned hyperparameters, solving overfitting using regularization/oversampling techniques/stratify splitting/etc.</a:t>
            </a:r>
          </a:p>
        </p:txBody>
      </p:sp>
    </p:spTree>
    <p:extLst>
      <p:ext uri="{BB962C8B-B14F-4D97-AF65-F5344CB8AC3E}">
        <p14:creationId xmlns:p14="http://schemas.microsoft.com/office/powerpoint/2010/main" val="2499877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A7177A-B65D-42FE-A72D-AF1A953D3081}"/>
              </a:ext>
            </a:extLst>
          </p:cNvPr>
          <p:cNvSpPr>
            <a:spLocks noGrp="1"/>
          </p:cNvSpPr>
          <p:nvPr>
            <p:ph idx="1"/>
          </p:nvPr>
        </p:nvSpPr>
        <p:spPr/>
        <p:txBody>
          <a:bodyPr/>
          <a:lstStyle/>
          <a:p>
            <a:pPr marL="0" indent="0">
              <a:buNone/>
            </a:pPr>
            <a:r>
              <a:rPr lang="en-US" b="1" i="1" dirty="0"/>
              <a:t>3.4. Geographically Weighted Regression</a:t>
            </a:r>
          </a:p>
          <a:p>
            <a:pPr marL="0" indent="0">
              <a:buNone/>
            </a:pPr>
            <a:endParaRPr lang="en-US" dirty="0"/>
          </a:p>
          <a:p>
            <a:pPr marL="0" indent="0">
              <a:buNone/>
            </a:pPr>
            <a:r>
              <a:rPr lang="en-US" dirty="0"/>
              <a:t>Performed GWR using top features obtained from Random Forest models. Compared surfaces of parameters.</a:t>
            </a:r>
          </a:p>
        </p:txBody>
      </p:sp>
    </p:spTree>
    <p:extLst>
      <p:ext uri="{BB962C8B-B14F-4D97-AF65-F5344CB8AC3E}">
        <p14:creationId xmlns:p14="http://schemas.microsoft.com/office/powerpoint/2010/main" val="2662233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F2C7CA8-5088-45B4-A7F8-6693A2E571A1}"/>
              </a:ext>
            </a:extLst>
          </p:cNvPr>
          <p:cNvSpPr>
            <a:spLocks noGrp="1"/>
          </p:cNvSpPr>
          <p:nvPr>
            <p:ph idx="1"/>
          </p:nvPr>
        </p:nvSpPr>
        <p:spPr>
          <a:xfrm>
            <a:off x="838200" y="1825625"/>
            <a:ext cx="10515600" cy="4351338"/>
          </a:xfrm>
        </p:spPr>
        <p:txBody>
          <a:bodyPr/>
          <a:lstStyle/>
          <a:p>
            <a:pPr marL="0" indent="0">
              <a:buNone/>
            </a:pPr>
            <a:r>
              <a:rPr lang="en-US" b="1" i="1" dirty="0"/>
              <a:t>4.1. COVID-19 trends</a:t>
            </a:r>
          </a:p>
        </p:txBody>
      </p:sp>
      <p:sp>
        <p:nvSpPr>
          <p:cNvPr id="2" name="Title 1">
            <a:extLst>
              <a:ext uri="{FF2B5EF4-FFF2-40B4-BE49-F238E27FC236}">
                <a16:creationId xmlns:a16="http://schemas.microsoft.com/office/drawing/2014/main" id="{436FCCC0-8271-4831-B610-419FD7ECB3DD}"/>
              </a:ext>
            </a:extLst>
          </p:cNvPr>
          <p:cNvSpPr>
            <a:spLocks noGrp="1"/>
          </p:cNvSpPr>
          <p:nvPr>
            <p:ph type="title"/>
          </p:nvPr>
        </p:nvSpPr>
        <p:spPr/>
        <p:txBody>
          <a:bodyPr/>
          <a:lstStyle/>
          <a:p>
            <a:r>
              <a:rPr lang="en-US" dirty="0"/>
              <a:t>4. Results</a:t>
            </a:r>
          </a:p>
        </p:txBody>
      </p:sp>
      <p:pic>
        <p:nvPicPr>
          <p:cNvPr id="4" name="Content Placeholder 4">
            <a:extLst>
              <a:ext uri="{FF2B5EF4-FFF2-40B4-BE49-F238E27FC236}">
                <a16:creationId xmlns:a16="http://schemas.microsoft.com/office/drawing/2014/main" id="{EF34AF39-A944-44BB-8ED4-C8AF837A34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2400" y="2219170"/>
            <a:ext cx="11887199" cy="3803904"/>
          </a:xfrm>
          <a:prstGeom prst="rect">
            <a:avLst/>
          </a:prstGeom>
        </p:spPr>
      </p:pic>
      <p:sp>
        <p:nvSpPr>
          <p:cNvPr id="5" name="TextBox 4">
            <a:extLst>
              <a:ext uri="{FF2B5EF4-FFF2-40B4-BE49-F238E27FC236}">
                <a16:creationId xmlns:a16="http://schemas.microsoft.com/office/drawing/2014/main" id="{16A35001-62A8-4439-BCB2-E68F44519B96}"/>
              </a:ext>
            </a:extLst>
          </p:cNvPr>
          <p:cNvSpPr txBox="1"/>
          <p:nvPr/>
        </p:nvSpPr>
        <p:spPr>
          <a:xfrm>
            <a:off x="152399" y="6023074"/>
            <a:ext cx="11887200" cy="307777"/>
          </a:xfrm>
          <a:prstGeom prst="rect">
            <a:avLst/>
          </a:prstGeom>
          <a:noFill/>
        </p:spPr>
        <p:txBody>
          <a:bodyPr wrap="square" rtlCol="0">
            <a:spAutoFit/>
          </a:bodyPr>
          <a:lstStyle/>
          <a:p>
            <a:pPr algn="ctr"/>
            <a:r>
              <a:rPr lang="en-US" sz="1400" dirty="0"/>
              <a:t>Maryland cumulative COVID-19 positive cases (blue) and daily new cases(red), 03/15 – 08/31</a:t>
            </a:r>
          </a:p>
        </p:txBody>
      </p:sp>
    </p:spTree>
    <p:extLst>
      <p:ext uri="{BB962C8B-B14F-4D97-AF65-F5344CB8AC3E}">
        <p14:creationId xmlns:p14="http://schemas.microsoft.com/office/powerpoint/2010/main" val="33610026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947</TotalTime>
  <Words>1085</Words>
  <Application>Microsoft Office PowerPoint</Application>
  <PresentationFormat>Widescreen</PresentationFormat>
  <Paragraphs>166</Paragraphs>
  <Slides>19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GEOG788P Project Final Presentation</vt:lpstr>
      <vt:lpstr>Content</vt:lpstr>
      <vt:lpstr>1. Research questions</vt:lpstr>
      <vt:lpstr>PowerPoint Presentation</vt:lpstr>
      <vt:lpstr>2. Data</vt:lpstr>
      <vt:lpstr>3. Methods</vt:lpstr>
      <vt:lpstr>PowerPoint Presentation</vt:lpstr>
      <vt:lpstr>PowerPoint Presentation</vt:lpstr>
      <vt:lpstr>4.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 and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GEOG788P Project Update</dc:title>
  <dc:creator>Guimin Zhu</dc:creator>
  <cp:lastModifiedBy>Guimin Zhu</cp:lastModifiedBy>
  <cp:revision>79</cp:revision>
  <dcterms:created xsi:type="dcterms:W3CDTF">2020-11-01T20:09:04Z</dcterms:created>
  <dcterms:modified xsi:type="dcterms:W3CDTF">2020-12-07T03:13:17Z</dcterms:modified>
</cp:coreProperties>
</file>